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4"/>
  </p:sldMasterIdLst>
  <p:notesMasterIdLst>
    <p:notesMasterId r:id="rId14"/>
  </p:notesMasterIdLst>
  <p:handoutMasterIdLst>
    <p:handoutMasterId r:id="rId15"/>
  </p:handoutMasterIdLst>
  <p:sldIdLst>
    <p:sldId id="257" r:id="rId5"/>
    <p:sldId id="263" r:id="rId6"/>
    <p:sldId id="284" r:id="rId7"/>
    <p:sldId id="285" r:id="rId8"/>
    <p:sldId id="286" r:id="rId9"/>
    <p:sldId id="279" r:id="rId10"/>
    <p:sldId id="281" r:id="rId11"/>
    <p:sldId id="282" r:id="rId12"/>
    <p:sldId id="264" r:id="rId13"/>
  </p:sldIdLst>
  <p:sldSz cx="9144000" cy="5143500" type="screen16x9"/>
  <p:notesSz cx="6669088" cy="9753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20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072">
          <p15:clr>
            <a:srgbClr val="A4A3A4"/>
          </p15:clr>
        </p15:guide>
        <p15:guide id="4" pos="2101">
          <p15:clr>
            <a:srgbClr val="A4A3A4"/>
          </p15:clr>
        </p15:guide>
        <p15:guide id="5" orient="horz" pos="2915">
          <p15:clr>
            <a:srgbClr val="A4A3A4"/>
          </p15:clr>
        </p15:guide>
        <p15:guide id="6" orient="horz" pos="3110">
          <p15:clr>
            <a:srgbClr val="A4A3A4"/>
          </p15:clr>
        </p15:guide>
        <p15:guide id="7" orient="horz" pos="2845">
          <p15:clr>
            <a:srgbClr val="A4A3A4"/>
          </p15:clr>
        </p15:guide>
        <p15:guide id="8" orient="horz" pos="303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C7CE"/>
    <a:srgbClr val="FFFFFF"/>
    <a:srgbClr val="1F546B"/>
    <a:srgbClr val="FAD53D"/>
    <a:srgbClr val="232323"/>
    <a:srgbClr val="A42F13"/>
    <a:srgbClr val="000000"/>
    <a:srgbClr val="EB765A"/>
    <a:srgbClr val="FBE384"/>
    <a:srgbClr val="F7B46A"/>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D6F8BD-D3CE-43B3-A137-DC17629977A3}" v="2" dt="2021-06-04T01:08:28.0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1170" autoAdjust="0"/>
  </p:normalViewPr>
  <p:slideViewPr>
    <p:cSldViewPr snapToGrid="0">
      <p:cViewPr varScale="1">
        <p:scale>
          <a:sx n="72" d="100"/>
          <a:sy n="72" d="100"/>
        </p:scale>
        <p:origin x="1104" y="44"/>
      </p:cViewPr>
      <p:guideLst>
        <p:guide orient="horz" pos="2160"/>
        <p:guide pos="2880"/>
        <p:guide orient="horz" pos="220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3966" y="-84"/>
      </p:cViewPr>
      <p:guideLst>
        <p:guide orient="horz" pos="2880"/>
        <p:guide pos="2160"/>
        <p:guide orient="horz" pos="3072"/>
        <p:guide pos="2101"/>
        <p:guide orient="horz" pos="2915"/>
        <p:guide orient="horz" pos="3110"/>
        <p:guide orient="horz" pos="2845"/>
        <p:guide orient="horz" pos="30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Hartstonge" userId="80850e3c-fd8e-40cf-936c-dbe0f08235cb" providerId="ADAL" clId="{C3D6F8BD-D3CE-43B3-A137-DC17629977A3}"/>
    <pc:docChg chg="modSld">
      <pc:chgData name="Linda Hartstonge" userId="80850e3c-fd8e-40cf-936c-dbe0f08235cb" providerId="ADAL" clId="{C3D6F8BD-D3CE-43B3-A137-DC17629977A3}" dt="2021-06-07T21:56:51.307" v="1" actId="6549"/>
      <pc:docMkLst>
        <pc:docMk/>
      </pc:docMkLst>
      <pc:sldChg chg="modNotesTx">
        <pc:chgData name="Linda Hartstonge" userId="80850e3c-fd8e-40cf-936c-dbe0f08235cb" providerId="ADAL" clId="{C3D6F8BD-D3CE-43B3-A137-DC17629977A3}" dt="2021-06-07T21:56:51.307" v="1" actId="6549"/>
        <pc:sldMkLst>
          <pc:docMk/>
          <pc:sldMk cId="4051336755" sldId="279"/>
        </pc:sldMkLst>
      </pc:sldChg>
      <pc:sldChg chg="modNotesTx">
        <pc:chgData name="Linda Hartstonge" userId="80850e3c-fd8e-40cf-936c-dbe0f08235cb" providerId="ADAL" clId="{C3D6F8BD-D3CE-43B3-A137-DC17629977A3}" dt="2021-06-07T21:56:39.192" v="0" actId="6549"/>
        <pc:sldMkLst>
          <pc:docMk/>
          <pc:sldMk cId="3650978840" sldId="282"/>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jacksoly\AppData\Local\Microsoft\Windows\INetCache\Content.Outlook\37EQK8G1\Stats%20+%20Graphs%20for%20Jeff%20-%20FDANZ%20Conferenc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acksoly\AppData\Local\Microsoft\Windows\INetCache\Content.Outlook\37EQK8G1\Stats%20+%20Graphs%20for%20Jeff%20-%20FDANZ%20Conferenc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jacksoly\AppData\Local\Microsoft\Windows\INetCache\Content.Outlook\37EQK8G1\Stats%20+%20Graphs%20for%20Jeff%20-%20FDANZ%20Conference.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a:t>Number of deaths registered per month</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'Death Registrations Completed'!$B$1</c:f>
              <c:strCache>
                <c:ptCount val="1"/>
                <c:pt idx="0">
                  <c:v>Deaths Registered</c:v>
                </c:pt>
              </c:strCache>
            </c:strRef>
          </c:tx>
          <c:spPr>
            <a:solidFill>
              <a:schemeClr val="accent5"/>
            </a:solidFill>
            <a:ln>
              <a:noFill/>
            </a:ln>
            <a:effectLst/>
          </c:spPr>
          <c:invertIfNegative val="0"/>
          <c:cat>
            <c:numRef>
              <c:f>'Death Registrations Completed'!$A$2:$A$41</c:f>
              <c:numCache>
                <c:formatCode>mmm\-yy</c:formatCode>
                <c:ptCount val="40"/>
                <c:pt idx="0">
                  <c:v>43101</c:v>
                </c:pt>
                <c:pt idx="1">
                  <c:v>43132</c:v>
                </c:pt>
                <c:pt idx="2">
                  <c:v>43160</c:v>
                </c:pt>
                <c:pt idx="3">
                  <c:v>43191</c:v>
                </c:pt>
                <c:pt idx="4">
                  <c:v>43221</c:v>
                </c:pt>
                <c:pt idx="5">
                  <c:v>43252</c:v>
                </c:pt>
                <c:pt idx="6">
                  <c:v>43282</c:v>
                </c:pt>
                <c:pt idx="7">
                  <c:v>43313</c:v>
                </c:pt>
                <c:pt idx="8">
                  <c:v>43344</c:v>
                </c:pt>
                <c:pt idx="9">
                  <c:v>43374</c:v>
                </c:pt>
                <c:pt idx="10">
                  <c:v>43405</c:v>
                </c:pt>
                <c:pt idx="11">
                  <c:v>43435</c:v>
                </c:pt>
                <c:pt idx="12">
                  <c:v>43466</c:v>
                </c:pt>
                <c:pt idx="13">
                  <c:v>43497</c:v>
                </c:pt>
                <c:pt idx="14">
                  <c:v>43525</c:v>
                </c:pt>
                <c:pt idx="15">
                  <c:v>43556</c:v>
                </c:pt>
                <c:pt idx="16">
                  <c:v>43586</c:v>
                </c:pt>
                <c:pt idx="17">
                  <c:v>43617</c:v>
                </c:pt>
                <c:pt idx="18">
                  <c:v>43647</c:v>
                </c:pt>
                <c:pt idx="19">
                  <c:v>43678</c:v>
                </c:pt>
                <c:pt idx="20">
                  <c:v>43709</c:v>
                </c:pt>
                <c:pt idx="21">
                  <c:v>43739</c:v>
                </c:pt>
                <c:pt idx="22">
                  <c:v>43770</c:v>
                </c:pt>
                <c:pt idx="23">
                  <c:v>43800</c:v>
                </c:pt>
                <c:pt idx="24">
                  <c:v>43831</c:v>
                </c:pt>
                <c:pt idx="25">
                  <c:v>43862</c:v>
                </c:pt>
                <c:pt idx="26">
                  <c:v>43891</c:v>
                </c:pt>
                <c:pt idx="27">
                  <c:v>43922</c:v>
                </c:pt>
                <c:pt idx="28">
                  <c:v>43952</c:v>
                </c:pt>
                <c:pt idx="29">
                  <c:v>43983</c:v>
                </c:pt>
                <c:pt idx="30">
                  <c:v>44013</c:v>
                </c:pt>
                <c:pt idx="31">
                  <c:v>44044</c:v>
                </c:pt>
                <c:pt idx="32">
                  <c:v>44075</c:v>
                </c:pt>
                <c:pt idx="33">
                  <c:v>44105</c:v>
                </c:pt>
                <c:pt idx="34">
                  <c:v>44136</c:v>
                </c:pt>
                <c:pt idx="35">
                  <c:v>44166</c:v>
                </c:pt>
                <c:pt idx="36">
                  <c:v>44197</c:v>
                </c:pt>
                <c:pt idx="37">
                  <c:v>44228</c:v>
                </c:pt>
                <c:pt idx="38">
                  <c:v>44256</c:v>
                </c:pt>
                <c:pt idx="39">
                  <c:v>44287</c:v>
                </c:pt>
              </c:numCache>
            </c:numRef>
          </c:cat>
          <c:val>
            <c:numRef>
              <c:f>'Death Registrations Completed'!$B$2:$B$41</c:f>
              <c:numCache>
                <c:formatCode>General</c:formatCode>
                <c:ptCount val="40"/>
                <c:pt idx="0">
                  <c:v>2872</c:v>
                </c:pt>
                <c:pt idx="1">
                  <c:v>2431</c:v>
                </c:pt>
                <c:pt idx="2">
                  <c:v>2509</c:v>
                </c:pt>
                <c:pt idx="3">
                  <c:v>2628</c:v>
                </c:pt>
                <c:pt idx="4">
                  <c:v>2942</c:v>
                </c:pt>
                <c:pt idx="5">
                  <c:v>2820</c:v>
                </c:pt>
                <c:pt idx="6">
                  <c:v>2996</c:v>
                </c:pt>
                <c:pt idx="7">
                  <c:v>3238</c:v>
                </c:pt>
                <c:pt idx="8">
                  <c:v>2764</c:v>
                </c:pt>
                <c:pt idx="9">
                  <c:v>3017</c:v>
                </c:pt>
                <c:pt idx="10">
                  <c:v>2787</c:v>
                </c:pt>
                <c:pt idx="11">
                  <c:v>2406</c:v>
                </c:pt>
                <c:pt idx="12">
                  <c:v>2830</c:v>
                </c:pt>
                <c:pt idx="13">
                  <c:v>2275</c:v>
                </c:pt>
                <c:pt idx="14">
                  <c:v>2626</c:v>
                </c:pt>
                <c:pt idx="15">
                  <c:v>2855</c:v>
                </c:pt>
                <c:pt idx="16">
                  <c:v>3064</c:v>
                </c:pt>
                <c:pt idx="17">
                  <c:v>2878</c:v>
                </c:pt>
                <c:pt idx="18">
                  <c:v>3550</c:v>
                </c:pt>
                <c:pt idx="19">
                  <c:v>3101</c:v>
                </c:pt>
                <c:pt idx="20">
                  <c:v>2919</c:v>
                </c:pt>
                <c:pt idx="21">
                  <c:v>2978</c:v>
                </c:pt>
                <c:pt idx="22">
                  <c:v>2672</c:v>
                </c:pt>
                <c:pt idx="23">
                  <c:v>2704</c:v>
                </c:pt>
                <c:pt idx="24">
                  <c:v>2738</c:v>
                </c:pt>
                <c:pt idx="25">
                  <c:v>2470</c:v>
                </c:pt>
                <c:pt idx="26">
                  <c:v>2789</c:v>
                </c:pt>
                <c:pt idx="27">
                  <c:v>2631</c:v>
                </c:pt>
                <c:pt idx="28">
                  <c:v>2636</c:v>
                </c:pt>
                <c:pt idx="29">
                  <c:v>2809</c:v>
                </c:pt>
                <c:pt idx="30">
                  <c:v>2872</c:v>
                </c:pt>
                <c:pt idx="31">
                  <c:v>2728</c:v>
                </c:pt>
                <c:pt idx="32">
                  <c:v>2807</c:v>
                </c:pt>
                <c:pt idx="33">
                  <c:v>2725</c:v>
                </c:pt>
                <c:pt idx="34">
                  <c:v>2634</c:v>
                </c:pt>
                <c:pt idx="35">
                  <c:v>2877</c:v>
                </c:pt>
                <c:pt idx="36">
                  <c:v>2851</c:v>
                </c:pt>
                <c:pt idx="37">
                  <c:v>2498</c:v>
                </c:pt>
                <c:pt idx="38">
                  <c:v>2895</c:v>
                </c:pt>
                <c:pt idx="39">
                  <c:v>2689</c:v>
                </c:pt>
              </c:numCache>
            </c:numRef>
          </c:val>
          <c:extLst>
            <c:ext xmlns:c16="http://schemas.microsoft.com/office/drawing/2014/chart" uri="{C3380CC4-5D6E-409C-BE32-E72D297353CC}">
              <c16:uniqueId val="{00000000-B1CE-4E7D-870F-4E74A231D213}"/>
            </c:ext>
          </c:extLst>
        </c:ser>
        <c:dLbls>
          <c:showLegendKey val="0"/>
          <c:showVal val="0"/>
          <c:showCatName val="0"/>
          <c:showSerName val="0"/>
          <c:showPercent val="0"/>
          <c:showBubbleSize val="0"/>
        </c:dLbls>
        <c:gapWidth val="50"/>
        <c:axId val="538231288"/>
        <c:axId val="538234568"/>
      </c:barChart>
      <c:dateAx>
        <c:axId val="538231288"/>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3000000" spcFirstLastPara="1" vertOverflow="ellipsis"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538234568"/>
        <c:crosses val="autoZero"/>
        <c:auto val="1"/>
        <c:lblOffset val="100"/>
        <c:baseTimeUnit val="months"/>
      </c:dateAx>
      <c:valAx>
        <c:axId val="538234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5382312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sz="2400" b="1" dirty="0"/>
              <a:t>Death registration online uptake</a:t>
            </a:r>
            <a:r>
              <a:rPr lang="en-NZ" sz="2400" b="1" baseline="0" dirty="0"/>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'Death Reg Online Uptake'!$C$1</c:f>
              <c:strCache>
                <c:ptCount val="1"/>
                <c:pt idx="0">
                  <c:v>Online</c:v>
                </c:pt>
              </c:strCache>
            </c:strRef>
          </c:tx>
          <c:spPr>
            <a:solidFill>
              <a:schemeClr val="accent5">
                <a:shade val="86000"/>
              </a:schemeClr>
            </a:solidFill>
            <a:ln>
              <a:noFill/>
            </a:ln>
            <a:effectLst/>
          </c:spPr>
          <c:invertIfNegative val="0"/>
          <c:cat>
            <c:numRef>
              <c:f>'Death Reg Online Uptake'!$A$2:$A$41</c:f>
              <c:numCache>
                <c:formatCode>mmm\-yy</c:formatCode>
                <c:ptCount val="40"/>
                <c:pt idx="0">
                  <c:v>43101</c:v>
                </c:pt>
                <c:pt idx="1">
                  <c:v>43132</c:v>
                </c:pt>
                <c:pt idx="2">
                  <c:v>43160</c:v>
                </c:pt>
                <c:pt idx="3">
                  <c:v>43191</c:v>
                </c:pt>
                <c:pt idx="4">
                  <c:v>43221</c:v>
                </c:pt>
                <c:pt idx="5">
                  <c:v>43252</c:v>
                </c:pt>
                <c:pt idx="6">
                  <c:v>43282</c:v>
                </c:pt>
                <c:pt idx="7">
                  <c:v>43313</c:v>
                </c:pt>
                <c:pt idx="8">
                  <c:v>43344</c:v>
                </c:pt>
                <c:pt idx="9">
                  <c:v>43374</c:v>
                </c:pt>
                <c:pt idx="10">
                  <c:v>43405</c:v>
                </c:pt>
                <c:pt idx="11">
                  <c:v>43435</c:v>
                </c:pt>
                <c:pt idx="12">
                  <c:v>43466</c:v>
                </c:pt>
                <c:pt idx="13">
                  <c:v>43497</c:v>
                </c:pt>
                <c:pt idx="14">
                  <c:v>43525</c:v>
                </c:pt>
                <c:pt idx="15">
                  <c:v>43556</c:v>
                </c:pt>
                <c:pt idx="16">
                  <c:v>43586</c:v>
                </c:pt>
                <c:pt idx="17">
                  <c:v>43617</c:v>
                </c:pt>
                <c:pt idx="18">
                  <c:v>43647</c:v>
                </c:pt>
                <c:pt idx="19">
                  <c:v>43678</c:v>
                </c:pt>
                <c:pt idx="20">
                  <c:v>43709</c:v>
                </c:pt>
                <c:pt idx="21">
                  <c:v>43739</c:v>
                </c:pt>
                <c:pt idx="22">
                  <c:v>43770</c:v>
                </c:pt>
                <c:pt idx="23">
                  <c:v>43800</c:v>
                </c:pt>
                <c:pt idx="24">
                  <c:v>43831</c:v>
                </c:pt>
                <c:pt idx="25">
                  <c:v>43862</c:v>
                </c:pt>
                <c:pt idx="26">
                  <c:v>43891</c:v>
                </c:pt>
                <c:pt idx="27">
                  <c:v>43922</c:v>
                </c:pt>
                <c:pt idx="28">
                  <c:v>43952</c:v>
                </c:pt>
                <c:pt idx="29">
                  <c:v>43983</c:v>
                </c:pt>
                <c:pt idx="30">
                  <c:v>44013</c:v>
                </c:pt>
                <c:pt idx="31">
                  <c:v>44044</c:v>
                </c:pt>
                <c:pt idx="32">
                  <c:v>44075</c:v>
                </c:pt>
                <c:pt idx="33">
                  <c:v>44105</c:v>
                </c:pt>
                <c:pt idx="34">
                  <c:v>44136</c:v>
                </c:pt>
                <c:pt idx="35">
                  <c:v>44166</c:v>
                </c:pt>
                <c:pt idx="36">
                  <c:v>44197</c:v>
                </c:pt>
                <c:pt idx="37">
                  <c:v>44228</c:v>
                </c:pt>
                <c:pt idx="38">
                  <c:v>44256</c:v>
                </c:pt>
                <c:pt idx="39">
                  <c:v>44287</c:v>
                </c:pt>
              </c:numCache>
            </c:numRef>
          </c:cat>
          <c:val>
            <c:numRef>
              <c:f>'Death Reg Online Uptake'!$C$2:$C$41</c:f>
              <c:numCache>
                <c:formatCode>General</c:formatCode>
                <c:ptCount val="40"/>
                <c:pt idx="0">
                  <c:v>2758</c:v>
                </c:pt>
                <c:pt idx="1">
                  <c:v>2369</c:v>
                </c:pt>
                <c:pt idx="2">
                  <c:v>2536</c:v>
                </c:pt>
                <c:pt idx="3">
                  <c:v>2594</c:v>
                </c:pt>
                <c:pt idx="4">
                  <c:v>2862</c:v>
                </c:pt>
                <c:pt idx="5">
                  <c:v>2773</c:v>
                </c:pt>
                <c:pt idx="6">
                  <c:v>2968</c:v>
                </c:pt>
                <c:pt idx="7">
                  <c:v>3194</c:v>
                </c:pt>
                <c:pt idx="8">
                  <c:v>2724</c:v>
                </c:pt>
                <c:pt idx="9">
                  <c:v>2978</c:v>
                </c:pt>
                <c:pt idx="10">
                  <c:v>2719</c:v>
                </c:pt>
                <c:pt idx="11">
                  <c:v>2383</c:v>
                </c:pt>
                <c:pt idx="12">
                  <c:v>2800</c:v>
                </c:pt>
                <c:pt idx="13">
                  <c:v>2234</c:v>
                </c:pt>
                <c:pt idx="14">
                  <c:v>2654</c:v>
                </c:pt>
                <c:pt idx="15">
                  <c:v>2825</c:v>
                </c:pt>
                <c:pt idx="16">
                  <c:v>3059</c:v>
                </c:pt>
                <c:pt idx="17">
                  <c:v>2833</c:v>
                </c:pt>
                <c:pt idx="18">
                  <c:v>3494</c:v>
                </c:pt>
                <c:pt idx="19">
                  <c:v>3047</c:v>
                </c:pt>
                <c:pt idx="20">
                  <c:v>2886</c:v>
                </c:pt>
                <c:pt idx="21">
                  <c:v>2978</c:v>
                </c:pt>
                <c:pt idx="22">
                  <c:v>2569</c:v>
                </c:pt>
                <c:pt idx="23">
                  <c:v>2715</c:v>
                </c:pt>
                <c:pt idx="24">
                  <c:v>2685</c:v>
                </c:pt>
                <c:pt idx="25">
                  <c:v>2458</c:v>
                </c:pt>
                <c:pt idx="26">
                  <c:v>2806</c:v>
                </c:pt>
                <c:pt idx="27">
                  <c:v>2553</c:v>
                </c:pt>
                <c:pt idx="28">
                  <c:v>2646</c:v>
                </c:pt>
                <c:pt idx="29">
                  <c:v>2765</c:v>
                </c:pt>
                <c:pt idx="30">
                  <c:v>2884</c:v>
                </c:pt>
                <c:pt idx="31">
                  <c:v>2709</c:v>
                </c:pt>
                <c:pt idx="32">
                  <c:v>2775</c:v>
                </c:pt>
                <c:pt idx="33">
                  <c:v>2724</c:v>
                </c:pt>
                <c:pt idx="34">
                  <c:v>2611</c:v>
                </c:pt>
                <c:pt idx="35">
                  <c:v>2902</c:v>
                </c:pt>
                <c:pt idx="36">
                  <c:v>2785</c:v>
                </c:pt>
                <c:pt idx="37">
                  <c:v>2476</c:v>
                </c:pt>
                <c:pt idx="38">
                  <c:v>2905</c:v>
                </c:pt>
                <c:pt idx="39">
                  <c:v>2722</c:v>
                </c:pt>
              </c:numCache>
            </c:numRef>
          </c:val>
          <c:extLst>
            <c:ext xmlns:c16="http://schemas.microsoft.com/office/drawing/2014/chart" uri="{C3380CC4-5D6E-409C-BE32-E72D297353CC}">
              <c16:uniqueId val="{00000000-9C10-4331-A4F5-DE72EB3E9C20}"/>
            </c:ext>
          </c:extLst>
        </c:ser>
        <c:ser>
          <c:idx val="2"/>
          <c:order val="2"/>
          <c:tx>
            <c:strRef>
              <c:f>'Death Reg Online Uptake'!$D$1</c:f>
              <c:strCache>
                <c:ptCount val="1"/>
                <c:pt idx="0">
                  <c:v>Paper</c:v>
                </c:pt>
              </c:strCache>
            </c:strRef>
          </c:tx>
          <c:spPr>
            <a:solidFill>
              <a:schemeClr val="accent5">
                <a:lumMod val="60000"/>
                <a:lumOff val="40000"/>
              </a:schemeClr>
            </a:solidFill>
            <a:ln>
              <a:noFill/>
            </a:ln>
            <a:effectLst/>
          </c:spPr>
          <c:invertIfNegative val="0"/>
          <c:cat>
            <c:numRef>
              <c:f>'Death Reg Online Uptake'!$A$2:$A$41</c:f>
              <c:numCache>
                <c:formatCode>mmm\-yy</c:formatCode>
                <c:ptCount val="40"/>
                <c:pt idx="0">
                  <c:v>43101</c:v>
                </c:pt>
                <c:pt idx="1">
                  <c:v>43132</c:v>
                </c:pt>
                <c:pt idx="2">
                  <c:v>43160</c:v>
                </c:pt>
                <c:pt idx="3">
                  <c:v>43191</c:v>
                </c:pt>
                <c:pt idx="4">
                  <c:v>43221</c:v>
                </c:pt>
                <c:pt idx="5">
                  <c:v>43252</c:v>
                </c:pt>
                <c:pt idx="6">
                  <c:v>43282</c:v>
                </c:pt>
                <c:pt idx="7">
                  <c:v>43313</c:v>
                </c:pt>
                <c:pt idx="8">
                  <c:v>43344</c:v>
                </c:pt>
                <c:pt idx="9">
                  <c:v>43374</c:v>
                </c:pt>
                <c:pt idx="10">
                  <c:v>43405</c:v>
                </c:pt>
                <c:pt idx="11">
                  <c:v>43435</c:v>
                </c:pt>
                <c:pt idx="12">
                  <c:v>43466</c:v>
                </c:pt>
                <c:pt idx="13">
                  <c:v>43497</c:v>
                </c:pt>
                <c:pt idx="14">
                  <c:v>43525</c:v>
                </c:pt>
                <c:pt idx="15">
                  <c:v>43556</c:v>
                </c:pt>
                <c:pt idx="16">
                  <c:v>43586</c:v>
                </c:pt>
                <c:pt idx="17">
                  <c:v>43617</c:v>
                </c:pt>
                <c:pt idx="18">
                  <c:v>43647</c:v>
                </c:pt>
                <c:pt idx="19">
                  <c:v>43678</c:v>
                </c:pt>
                <c:pt idx="20">
                  <c:v>43709</c:v>
                </c:pt>
                <c:pt idx="21">
                  <c:v>43739</c:v>
                </c:pt>
                <c:pt idx="22">
                  <c:v>43770</c:v>
                </c:pt>
                <c:pt idx="23">
                  <c:v>43800</c:v>
                </c:pt>
                <c:pt idx="24">
                  <c:v>43831</c:v>
                </c:pt>
                <c:pt idx="25">
                  <c:v>43862</c:v>
                </c:pt>
                <c:pt idx="26">
                  <c:v>43891</c:v>
                </c:pt>
                <c:pt idx="27">
                  <c:v>43922</c:v>
                </c:pt>
                <c:pt idx="28">
                  <c:v>43952</c:v>
                </c:pt>
                <c:pt idx="29">
                  <c:v>43983</c:v>
                </c:pt>
                <c:pt idx="30">
                  <c:v>44013</c:v>
                </c:pt>
                <c:pt idx="31">
                  <c:v>44044</c:v>
                </c:pt>
                <c:pt idx="32">
                  <c:v>44075</c:v>
                </c:pt>
                <c:pt idx="33">
                  <c:v>44105</c:v>
                </c:pt>
                <c:pt idx="34">
                  <c:v>44136</c:v>
                </c:pt>
                <c:pt idx="35">
                  <c:v>44166</c:v>
                </c:pt>
                <c:pt idx="36">
                  <c:v>44197</c:v>
                </c:pt>
                <c:pt idx="37">
                  <c:v>44228</c:v>
                </c:pt>
                <c:pt idx="38">
                  <c:v>44256</c:v>
                </c:pt>
                <c:pt idx="39">
                  <c:v>44287</c:v>
                </c:pt>
              </c:numCache>
            </c:numRef>
          </c:cat>
          <c:val>
            <c:numRef>
              <c:f>'Death Reg Online Uptake'!$D$2:$D$41</c:f>
              <c:numCache>
                <c:formatCode>General</c:formatCode>
                <c:ptCount val="40"/>
                <c:pt idx="0">
                  <c:v>38</c:v>
                </c:pt>
                <c:pt idx="1">
                  <c:v>37</c:v>
                </c:pt>
                <c:pt idx="2">
                  <c:v>30</c:v>
                </c:pt>
                <c:pt idx="3">
                  <c:v>30</c:v>
                </c:pt>
                <c:pt idx="4">
                  <c:v>40</c:v>
                </c:pt>
                <c:pt idx="5">
                  <c:v>34</c:v>
                </c:pt>
                <c:pt idx="6">
                  <c:v>50</c:v>
                </c:pt>
                <c:pt idx="7">
                  <c:v>40</c:v>
                </c:pt>
                <c:pt idx="8">
                  <c:v>36</c:v>
                </c:pt>
                <c:pt idx="9">
                  <c:v>29</c:v>
                </c:pt>
                <c:pt idx="10">
                  <c:v>29</c:v>
                </c:pt>
                <c:pt idx="11">
                  <c:v>29</c:v>
                </c:pt>
                <c:pt idx="12">
                  <c:v>32</c:v>
                </c:pt>
                <c:pt idx="13">
                  <c:v>37</c:v>
                </c:pt>
                <c:pt idx="14">
                  <c:v>15</c:v>
                </c:pt>
                <c:pt idx="15">
                  <c:v>21</c:v>
                </c:pt>
                <c:pt idx="16">
                  <c:v>25</c:v>
                </c:pt>
                <c:pt idx="17">
                  <c:v>41</c:v>
                </c:pt>
                <c:pt idx="18">
                  <c:v>40</c:v>
                </c:pt>
                <c:pt idx="19">
                  <c:v>41</c:v>
                </c:pt>
                <c:pt idx="20">
                  <c:v>42</c:v>
                </c:pt>
                <c:pt idx="21">
                  <c:v>50</c:v>
                </c:pt>
                <c:pt idx="22">
                  <c:v>27</c:v>
                </c:pt>
                <c:pt idx="23">
                  <c:v>23</c:v>
                </c:pt>
                <c:pt idx="24">
                  <c:v>32</c:v>
                </c:pt>
                <c:pt idx="25">
                  <c:v>36</c:v>
                </c:pt>
                <c:pt idx="26">
                  <c:v>26</c:v>
                </c:pt>
                <c:pt idx="27">
                  <c:v>18</c:v>
                </c:pt>
                <c:pt idx="28">
                  <c:v>13</c:v>
                </c:pt>
                <c:pt idx="29">
                  <c:v>16</c:v>
                </c:pt>
                <c:pt idx="30">
                  <c:v>26</c:v>
                </c:pt>
                <c:pt idx="31">
                  <c:v>28</c:v>
                </c:pt>
                <c:pt idx="32">
                  <c:v>11</c:v>
                </c:pt>
                <c:pt idx="33">
                  <c:v>17</c:v>
                </c:pt>
                <c:pt idx="34">
                  <c:v>24</c:v>
                </c:pt>
                <c:pt idx="35">
                  <c:v>24</c:v>
                </c:pt>
                <c:pt idx="36">
                  <c:v>30</c:v>
                </c:pt>
                <c:pt idx="37">
                  <c:v>14</c:v>
                </c:pt>
                <c:pt idx="38">
                  <c:v>21</c:v>
                </c:pt>
                <c:pt idx="39">
                  <c:v>7</c:v>
                </c:pt>
              </c:numCache>
            </c:numRef>
          </c:val>
          <c:extLst>
            <c:ext xmlns:c16="http://schemas.microsoft.com/office/drawing/2014/chart" uri="{C3380CC4-5D6E-409C-BE32-E72D297353CC}">
              <c16:uniqueId val="{00000001-9C10-4331-A4F5-DE72EB3E9C20}"/>
            </c:ext>
          </c:extLst>
        </c:ser>
        <c:dLbls>
          <c:showLegendKey val="0"/>
          <c:showVal val="0"/>
          <c:showCatName val="0"/>
          <c:showSerName val="0"/>
          <c:showPercent val="0"/>
          <c:showBubbleSize val="0"/>
        </c:dLbls>
        <c:gapWidth val="50"/>
        <c:axId val="763439552"/>
        <c:axId val="763433648"/>
        <c:extLst>
          <c:ext xmlns:c15="http://schemas.microsoft.com/office/drawing/2012/chart" uri="{02D57815-91ED-43cb-92C2-25804820EDAC}">
            <c15:filteredBarSeries>
              <c15:ser>
                <c:idx val="0"/>
                <c:order val="0"/>
                <c:tx>
                  <c:strRef>
                    <c:extLst>
                      <c:ext uri="{02D57815-91ED-43cb-92C2-25804820EDAC}">
                        <c15:formulaRef>
                          <c15:sqref>'Death Reg Online Uptake'!$B$1</c15:sqref>
                        </c15:formulaRef>
                      </c:ext>
                    </c:extLst>
                    <c:strCache>
                      <c:ptCount val="1"/>
                      <c:pt idx="0">
                        <c:v>Total Received</c:v>
                      </c:pt>
                    </c:strCache>
                  </c:strRef>
                </c:tx>
                <c:spPr>
                  <a:solidFill>
                    <a:schemeClr val="accent5">
                      <a:shade val="58000"/>
                    </a:schemeClr>
                  </a:solidFill>
                  <a:ln>
                    <a:noFill/>
                  </a:ln>
                  <a:effectLst/>
                </c:spPr>
                <c:invertIfNegative val="0"/>
                <c:cat>
                  <c:numRef>
                    <c:extLst>
                      <c:ext uri="{02D57815-91ED-43cb-92C2-25804820EDAC}">
                        <c15:formulaRef>
                          <c15:sqref>'Death Reg Online Uptake'!$A$2:$A$41</c15:sqref>
                        </c15:formulaRef>
                      </c:ext>
                    </c:extLst>
                    <c:numCache>
                      <c:formatCode>mmm\-yy</c:formatCode>
                      <c:ptCount val="40"/>
                      <c:pt idx="0">
                        <c:v>43101</c:v>
                      </c:pt>
                      <c:pt idx="1">
                        <c:v>43132</c:v>
                      </c:pt>
                      <c:pt idx="2">
                        <c:v>43160</c:v>
                      </c:pt>
                      <c:pt idx="3">
                        <c:v>43191</c:v>
                      </c:pt>
                      <c:pt idx="4">
                        <c:v>43221</c:v>
                      </c:pt>
                      <c:pt idx="5">
                        <c:v>43252</c:v>
                      </c:pt>
                      <c:pt idx="6">
                        <c:v>43282</c:v>
                      </c:pt>
                      <c:pt idx="7">
                        <c:v>43313</c:v>
                      </c:pt>
                      <c:pt idx="8">
                        <c:v>43344</c:v>
                      </c:pt>
                      <c:pt idx="9">
                        <c:v>43374</c:v>
                      </c:pt>
                      <c:pt idx="10">
                        <c:v>43405</c:v>
                      </c:pt>
                      <c:pt idx="11">
                        <c:v>43435</c:v>
                      </c:pt>
                      <c:pt idx="12">
                        <c:v>43466</c:v>
                      </c:pt>
                      <c:pt idx="13">
                        <c:v>43497</c:v>
                      </c:pt>
                      <c:pt idx="14">
                        <c:v>43525</c:v>
                      </c:pt>
                      <c:pt idx="15">
                        <c:v>43556</c:v>
                      </c:pt>
                      <c:pt idx="16">
                        <c:v>43586</c:v>
                      </c:pt>
                      <c:pt idx="17">
                        <c:v>43617</c:v>
                      </c:pt>
                      <c:pt idx="18">
                        <c:v>43647</c:v>
                      </c:pt>
                      <c:pt idx="19">
                        <c:v>43678</c:v>
                      </c:pt>
                      <c:pt idx="20">
                        <c:v>43709</c:v>
                      </c:pt>
                      <c:pt idx="21">
                        <c:v>43739</c:v>
                      </c:pt>
                      <c:pt idx="22">
                        <c:v>43770</c:v>
                      </c:pt>
                      <c:pt idx="23">
                        <c:v>43800</c:v>
                      </c:pt>
                      <c:pt idx="24">
                        <c:v>43831</c:v>
                      </c:pt>
                      <c:pt idx="25">
                        <c:v>43862</c:v>
                      </c:pt>
                      <c:pt idx="26">
                        <c:v>43891</c:v>
                      </c:pt>
                      <c:pt idx="27">
                        <c:v>43922</c:v>
                      </c:pt>
                      <c:pt idx="28">
                        <c:v>43952</c:v>
                      </c:pt>
                      <c:pt idx="29">
                        <c:v>43983</c:v>
                      </c:pt>
                      <c:pt idx="30">
                        <c:v>44013</c:v>
                      </c:pt>
                      <c:pt idx="31">
                        <c:v>44044</c:v>
                      </c:pt>
                      <c:pt idx="32">
                        <c:v>44075</c:v>
                      </c:pt>
                      <c:pt idx="33">
                        <c:v>44105</c:v>
                      </c:pt>
                      <c:pt idx="34">
                        <c:v>44136</c:v>
                      </c:pt>
                      <c:pt idx="35">
                        <c:v>44166</c:v>
                      </c:pt>
                      <c:pt idx="36">
                        <c:v>44197</c:v>
                      </c:pt>
                      <c:pt idx="37">
                        <c:v>44228</c:v>
                      </c:pt>
                      <c:pt idx="38">
                        <c:v>44256</c:v>
                      </c:pt>
                      <c:pt idx="39">
                        <c:v>44287</c:v>
                      </c:pt>
                    </c:numCache>
                  </c:numRef>
                </c:cat>
                <c:val>
                  <c:numRef>
                    <c:extLst>
                      <c:ext uri="{02D57815-91ED-43cb-92C2-25804820EDAC}">
                        <c15:formulaRef>
                          <c15:sqref>'Death Reg Online Uptake'!$B$2:$B$41</c15:sqref>
                        </c15:formulaRef>
                      </c:ext>
                    </c:extLst>
                    <c:numCache>
                      <c:formatCode>General</c:formatCode>
                      <c:ptCount val="40"/>
                      <c:pt idx="0">
                        <c:v>2796</c:v>
                      </c:pt>
                      <c:pt idx="1">
                        <c:v>2406</c:v>
                      </c:pt>
                      <c:pt idx="2">
                        <c:v>2566</c:v>
                      </c:pt>
                      <c:pt idx="3">
                        <c:v>2624</c:v>
                      </c:pt>
                      <c:pt idx="4">
                        <c:v>2902</c:v>
                      </c:pt>
                      <c:pt idx="5">
                        <c:v>2807</c:v>
                      </c:pt>
                      <c:pt idx="6">
                        <c:v>3018</c:v>
                      </c:pt>
                      <c:pt idx="7">
                        <c:v>3234</c:v>
                      </c:pt>
                      <c:pt idx="8">
                        <c:v>2760</c:v>
                      </c:pt>
                      <c:pt idx="9">
                        <c:v>3007</c:v>
                      </c:pt>
                      <c:pt idx="10">
                        <c:v>2748</c:v>
                      </c:pt>
                      <c:pt idx="11">
                        <c:v>2412</c:v>
                      </c:pt>
                      <c:pt idx="12">
                        <c:v>2832</c:v>
                      </c:pt>
                      <c:pt idx="13">
                        <c:v>2271</c:v>
                      </c:pt>
                      <c:pt idx="14">
                        <c:v>2669</c:v>
                      </c:pt>
                      <c:pt idx="15">
                        <c:v>2846</c:v>
                      </c:pt>
                      <c:pt idx="16">
                        <c:v>3084</c:v>
                      </c:pt>
                      <c:pt idx="17">
                        <c:v>2874</c:v>
                      </c:pt>
                      <c:pt idx="18">
                        <c:v>3534</c:v>
                      </c:pt>
                      <c:pt idx="19">
                        <c:v>3088</c:v>
                      </c:pt>
                      <c:pt idx="20">
                        <c:v>2928</c:v>
                      </c:pt>
                      <c:pt idx="21">
                        <c:v>3028</c:v>
                      </c:pt>
                      <c:pt idx="22">
                        <c:v>2596</c:v>
                      </c:pt>
                      <c:pt idx="23">
                        <c:v>2738</c:v>
                      </c:pt>
                      <c:pt idx="24">
                        <c:v>2717</c:v>
                      </c:pt>
                      <c:pt idx="25">
                        <c:v>2494</c:v>
                      </c:pt>
                      <c:pt idx="26">
                        <c:v>2832</c:v>
                      </c:pt>
                      <c:pt idx="27">
                        <c:v>2571</c:v>
                      </c:pt>
                      <c:pt idx="28">
                        <c:v>2659</c:v>
                      </c:pt>
                      <c:pt idx="29">
                        <c:v>2781</c:v>
                      </c:pt>
                      <c:pt idx="30">
                        <c:v>2910</c:v>
                      </c:pt>
                      <c:pt idx="31">
                        <c:v>2737</c:v>
                      </c:pt>
                      <c:pt idx="32">
                        <c:v>2786</c:v>
                      </c:pt>
                      <c:pt idx="33">
                        <c:v>2741</c:v>
                      </c:pt>
                      <c:pt idx="34">
                        <c:v>2635</c:v>
                      </c:pt>
                      <c:pt idx="35">
                        <c:v>2926</c:v>
                      </c:pt>
                      <c:pt idx="36">
                        <c:v>2815</c:v>
                      </c:pt>
                      <c:pt idx="37">
                        <c:v>2490</c:v>
                      </c:pt>
                      <c:pt idx="38">
                        <c:v>2926</c:v>
                      </c:pt>
                      <c:pt idx="39">
                        <c:v>2729</c:v>
                      </c:pt>
                    </c:numCache>
                  </c:numRef>
                </c:val>
                <c:extLst>
                  <c:ext xmlns:c16="http://schemas.microsoft.com/office/drawing/2014/chart" uri="{C3380CC4-5D6E-409C-BE32-E72D297353CC}">
                    <c16:uniqueId val="{00000003-9C10-4331-A4F5-DE72EB3E9C20}"/>
                  </c:ext>
                </c:extLst>
              </c15:ser>
            </c15:filteredBarSeries>
          </c:ext>
        </c:extLst>
      </c:barChart>
      <c:lineChart>
        <c:grouping val="standard"/>
        <c:varyColors val="0"/>
        <c:ser>
          <c:idx val="3"/>
          <c:order val="3"/>
          <c:tx>
            <c:strRef>
              <c:f>'Death Reg Online Uptake'!$E$1</c:f>
              <c:strCache>
                <c:ptCount val="1"/>
                <c:pt idx="0">
                  <c:v>Online Uptake</c:v>
                </c:pt>
              </c:strCache>
            </c:strRef>
          </c:tx>
          <c:spPr>
            <a:ln w="34925" cap="rnd">
              <a:solidFill>
                <a:schemeClr val="tx1"/>
              </a:solidFill>
              <a:round/>
            </a:ln>
            <a:effectLst/>
          </c:spPr>
          <c:marker>
            <c:symbol val="none"/>
          </c:marker>
          <c:cat>
            <c:numRef>
              <c:f>'Death Reg Online Uptake'!$A$2:$A$41</c:f>
              <c:numCache>
                <c:formatCode>mmm\-yy</c:formatCode>
                <c:ptCount val="40"/>
                <c:pt idx="0">
                  <c:v>43101</c:v>
                </c:pt>
                <c:pt idx="1">
                  <c:v>43132</c:v>
                </c:pt>
                <c:pt idx="2">
                  <c:v>43160</c:v>
                </c:pt>
                <c:pt idx="3">
                  <c:v>43191</c:v>
                </c:pt>
                <c:pt idx="4">
                  <c:v>43221</c:v>
                </c:pt>
                <c:pt idx="5">
                  <c:v>43252</c:v>
                </c:pt>
                <c:pt idx="6">
                  <c:v>43282</c:v>
                </c:pt>
                <c:pt idx="7">
                  <c:v>43313</c:v>
                </c:pt>
                <c:pt idx="8">
                  <c:v>43344</c:v>
                </c:pt>
                <c:pt idx="9">
                  <c:v>43374</c:v>
                </c:pt>
                <c:pt idx="10">
                  <c:v>43405</c:v>
                </c:pt>
                <c:pt idx="11">
                  <c:v>43435</c:v>
                </c:pt>
                <c:pt idx="12">
                  <c:v>43466</c:v>
                </c:pt>
                <c:pt idx="13">
                  <c:v>43497</c:v>
                </c:pt>
                <c:pt idx="14">
                  <c:v>43525</c:v>
                </c:pt>
                <c:pt idx="15">
                  <c:v>43556</c:v>
                </c:pt>
                <c:pt idx="16">
                  <c:v>43586</c:v>
                </c:pt>
                <c:pt idx="17">
                  <c:v>43617</c:v>
                </c:pt>
                <c:pt idx="18">
                  <c:v>43647</c:v>
                </c:pt>
                <c:pt idx="19">
                  <c:v>43678</c:v>
                </c:pt>
                <c:pt idx="20">
                  <c:v>43709</c:v>
                </c:pt>
                <c:pt idx="21">
                  <c:v>43739</c:v>
                </c:pt>
                <c:pt idx="22">
                  <c:v>43770</c:v>
                </c:pt>
                <c:pt idx="23">
                  <c:v>43800</c:v>
                </c:pt>
                <c:pt idx="24">
                  <c:v>43831</c:v>
                </c:pt>
                <c:pt idx="25">
                  <c:v>43862</c:v>
                </c:pt>
                <c:pt idx="26">
                  <c:v>43891</c:v>
                </c:pt>
                <c:pt idx="27">
                  <c:v>43922</c:v>
                </c:pt>
                <c:pt idx="28">
                  <c:v>43952</c:v>
                </c:pt>
                <c:pt idx="29">
                  <c:v>43983</c:v>
                </c:pt>
                <c:pt idx="30">
                  <c:v>44013</c:v>
                </c:pt>
                <c:pt idx="31">
                  <c:v>44044</c:v>
                </c:pt>
                <c:pt idx="32">
                  <c:v>44075</c:v>
                </c:pt>
                <c:pt idx="33">
                  <c:v>44105</c:v>
                </c:pt>
                <c:pt idx="34">
                  <c:v>44136</c:v>
                </c:pt>
                <c:pt idx="35">
                  <c:v>44166</c:v>
                </c:pt>
                <c:pt idx="36">
                  <c:v>44197</c:v>
                </c:pt>
                <c:pt idx="37">
                  <c:v>44228</c:v>
                </c:pt>
                <c:pt idx="38">
                  <c:v>44256</c:v>
                </c:pt>
                <c:pt idx="39">
                  <c:v>44287</c:v>
                </c:pt>
              </c:numCache>
            </c:numRef>
          </c:cat>
          <c:val>
            <c:numRef>
              <c:f>'Death Reg Online Uptake'!$E$2:$E$41</c:f>
              <c:numCache>
                <c:formatCode>0.0%</c:formatCode>
                <c:ptCount val="40"/>
                <c:pt idx="0">
                  <c:v>0.9864091559</c:v>
                </c:pt>
                <c:pt idx="1">
                  <c:v>0.98462177890000002</c:v>
                </c:pt>
                <c:pt idx="2">
                  <c:v>0.98830865160000003</c:v>
                </c:pt>
                <c:pt idx="3">
                  <c:v>0.98856707320000003</c:v>
                </c:pt>
                <c:pt idx="4">
                  <c:v>0.98621640249999998</c:v>
                </c:pt>
                <c:pt idx="5">
                  <c:v>0.98788742429999998</c:v>
                </c:pt>
                <c:pt idx="6">
                  <c:v>0.98343273689999999</c:v>
                </c:pt>
                <c:pt idx="7">
                  <c:v>0.98763141619999995</c:v>
                </c:pt>
                <c:pt idx="8">
                  <c:v>0.98695652170000003</c:v>
                </c:pt>
                <c:pt idx="9">
                  <c:v>0.99035583640000002</c:v>
                </c:pt>
                <c:pt idx="10">
                  <c:v>0.98944687050000002</c:v>
                </c:pt>
                <c:pt idx="11">
                  <c:v>0.98797678280000001</c:v>
                </c:pt>
                <c:pt idx="12">
                  <c:v>0.98870056500000003</c:v>
                </c:pt>
                <c:pt idx="13">
                  <c:v>0.98370761780000004</c:v>
                </c:pt>
                <c:pt idx="14">
                  <c:v>0.9943799176</c:v>
                </c:pt>
                <c:pt idx="15">
                  <c:v>0.99262122279999998</c:v>
                </c:pt>
                <c:pt idx="16">
                  <c:v>0.99189364459999996</c:v>
                </c:pt>
                <c:pt idx="17">
                  <c:v>0.98573416840000005</c:v>
                </c:pt>
                <c:pt idx="18">
                  <c:v>0.98868138090000002</c:v>
                </c:pt>
                <c:pt idx="19">
                  <c:v>0.98672279789999995</c:v>
                </c:pt>
                <c:pt idx="20">
                  <c:v>0.98565573770000003</c:v>
                </c:pt>
                <c:pt idx="21">
                  <c:v>0.98348745049999997</c:v>
                </c:pt>
                <c:pt idx="22">
                  <c:v>0.9895993837</c:v>
                </c:pt>
                <c:pt idx="23">
                  <c:v>0.99159970779999995</c:v>
                </c:pt>
                <c:pt idx="24">
                  <c:v>0.988222304</c:v>
                </c:pt>
                <c:pt idx="25">
                  <c:v>0.98556535690000002</c:v>
                </c:pt>
                <c:pt idx="26">
                  <c:v>0.99081920899999998</c:v>
                </c:pt>
                <c:pt idx="27">
                  <c:v>0.99299883310000003</c:v>
                </c:pt>
                <c:pt idx="28">
                  <c:v>0.995110944</c:v>
                </c:pt>
                <c:pt idx="29">
                  <c:v>0.99424667389999999</c:v>
                </c:pt>
                <c:pt idx="30">
                  <c:v>0.99106529210000005</c:v>
                </c:pt>
                <c:pt idx="31">
                  <c:v>0.98976982099999999</c:v>
                </c:pt>
                <c:pt idx="32">
                  <c:v>0.99605168700000002</c:v>
                </c:pt>
                <c:pt idx="33">
                  <c:v>0.99379788400000002</c:v>
                </c:pt>
                <c:pt idx="34">
                  <c:v>0.99089184060000002</c:v>
                </c:pt>
                <c:pt idx="35">
                  <c:v>0.99179767600000002</c:v>
                </c:pt>
                <c:pt idx="36">
                  <c:v>0.98934280640000005</c:v>
                </c:pt>
                <c:pt idx="37">
                  <c:v>0.99437750999999996</c:v>
                </c:pt>
                <c:pt idx="38">
                  <c:v>0.99282296650000001</c:v>
                </c:pt>
                <c:pt idx="39">
                  <c:v>0.99743495790000003</c:v>
                </c:pt>
              </c:numCache>
            </c:numRef>
          </c:val>
          <c:smooth val="0"/>
          <c:extLst>
            <c:ext xmlns:c16="http://schemas.microsoft.com/office/drawing/2014/chart" uri="{C3380CC4-5D6E-409C-BE32-E72D297353CC}">
              <c16:uniqueId val="{00000002-9C10-4331-A4F5-DE72EB3E9C20}"/>
            </c:ext>
          </c:extLst>
        </c:ser>
        <c:dLbls>
          <c:showLegendKey val="0"/>
          <c:showVal val="0"/>
          <c:showCatName val="0"/>
          <c:showSerName val="0"/>
          <c:showPercent val="0"/>
          <c:showBubbleSize val="0"/>
        </c:dLbls>
        <c:marker val="1"/>
        <c:smooth val="0"/>
        <c:axId val="763482192"/>
        <c:axId val="763477600"/>
      </c:lineChart>
      <c:dateAx>
        <c:axId val="763439552"/>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3000000" spcFirstLastPara="1" vertOverflow="ellipsis"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763433648"/>
        <c:crosses val="autoZero"/>
        <c:auto val="1"/>
        <c:lblOffset val="100"/>
        <c:baseTimeUnit val="months"/>
      </c:dateAx>
      <c:valAx>
        <c:axId val="7634336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NZ" b="1"/>
                  <a:t>Number of Death Registrations Received</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763439552"/>
        <c:crosses val="autoZero"/>
        <c:crossBetween val="between"/>
      </c:valAx>
      <c:valAx>
        <c:axId val="763477600"/>
        <c:scaling>
          <c:orientation val="minMax"/>
          <c:max val="1"/>
          <c:min val="0.8"/>
        </c:scaling>
        <c:delete val="0"/>
        <c:axPos val="r"/>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NZ" b="1"/>
                  <a:t>Online Uptake</a:t>
                </a:r>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763482192"/>
        <c:crosses val="max"/>
        <c:crossBetween val="between"/>
      </c:valAx>
      <c:dateAx>
        <c:axId val="763482192"/>
        <c:scaling>
          <c:orientation val="minMax"/>
        </c:scaling>
        <c:delete val="1"/>
        <c:axPos val="b"/>
        <c:numFmt formatCode="mmm\-yy" sourceLinked="1"/>
        <c:majorTickMark val="out"/>
        <c:minorTickMark val="none"/>
        <c:tickLblPos val="nextTo"/>
        <c:crossAx val="763477600"/>
        <c:crosses val="autoZero"/>
        <c:auto val="1"/>
        <c:lblOffset val="100"/>
        <c:baseTimeUnit val="months"/>
      </c:date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sz="2400" b="1" dirty="0"/>
              <a:t>Death docs online</a:t>
            </a:r>
            <a:r>
              <a:rPr lang="en-NZ" sz="2400" b="1" baseline="0" dirty="0"/>
              <a:t> uptake</a:t>
            </a:r>
            <a:endParaRPr lang="en-NZ" sz="24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'Death Docs Volumes + Uptake'!$B$1</c:f>
              <c:strCache>
                <c:ptCount val="1"/>
                <c:pt idx="0">
                  <c:v>Number of Deaths</c:v>
                </c:pt>
              </c:strCache>
            </c:strRef>
          </c:tx>
          <c:spPr>
            <a:solidFill>
              <a:schemeClr val="accent5">
                <a:shade val="65000"/>
              </a:schemeClr>
            </a:solidFill>
            <a:ln>
              <a:noFill/>
            </a:ln>
            <a:effectLst/>
          </c:spPr>
          <c:invertIfNegative val="0"/>
          <c:cat>
            <c:numRef>
              <c:f>'Death Docs Volumes + Uptake'!$A$2:$A$39</c:f>
              <c:numCache>
                <c:formatCode>mmm\-yy</c:formatCode>
                <c:ptCount val="38"/>
                <c:pt idx="0">
                  <c:v>43160</c:v>
                </c:pt>
                <c:pt idx="1">
                  <c:v>43191</c:v>
                </c:pt>
                <c:pt idx="2">
                  <c:v>43221</c:v>
                </c:pt>
                <c:pt idx="3">
                  <c:v>43252</c:v>
                </c:pt>
                <c:pt idx="4">
                  <c:v>43282</c:v>
                </c:pt>
                <c:pt idx="5">
                  <c:v>43313</c:v>
                </c:pt>
                <c:pt idx="6">
                  <c:v>43344</c:v>
                </c:pt>
                <c:pt idx="7">
                  <c:v>43374</c:v>
                </c:pt>
                <c:pt idx="8">
                  <c:v>43405</c:v>
                </c:pt>
                <c:pt idx="9">
                  <c:v>43435</c:v>
                </c:pt>
                <c:pt idx="10">
                  <c:v>43466</c:v>
                </c:pt>
                <c:pt idx="11">
                  <c:v>43497</c:v>
                </c:pt>
                <c:pt idx="12">
                  <c:v>43525</c:v>
                </c:pt>
                <c:pt idx="13">
                  <c:v>43556</c:v>
                </c:pt>
                <c:pt idx="14">
                  <c:v>43586</c:v>
                </c:pt>
                <c:pt idx="15">
                  <c:v>43617</c:v>
                </c:pt>
                <c:pt idx="16">
                  <c:v>43647</c:v>
                </c:pt>
                <c:pt idx="17">
                  <c:v>43678</c:v>
                </c:pt>
                <c:pt idx="18">
                  <c:v>43709</c:v>
                </c:pt>
                <c:pt idx="19">
                  <c:v>43739</c:v>
                </c:pt>
                <c:pt idx="20">
                  <c:v>43770</c:v>
                </c:pt>
                <c:pt idx="21">
                  <c:v>43800</c:v>
                </c:pt>
                <c:pt idx="22">
                  <c:v>43831</c:v>
                </c:pt>
                <c:pt idx="23">
                  <c:v>43862</c:v>
                </c:pt>
                <c:pt idx="24">
                  <c:v>43891</c:v>
                </c:pt>
                <c:pt idx="25">
                  <c:v>43922</c:v>
                </c:pt>
                <c:pt idx="26">
                  <c:v>43952</c:v>
                </c:pt>
                <c:pt idx="27">
                  <c:v>43983</c:v>
                </c:pt>
                <c:pt idx="28">
                  <c:v>44013</c:v>
                </c:pt>
                <c:pt idx="29">
                  <c:v>44044</c:v>
                </c:pt>
                <c:pt idx="30">
                  <c:v>44075</c:v>
                </c:pt>
                <c:pt idx="31">
                  <c:v>44105</c:v>
                </c:pt>
                <c:pt idx="32">
                  <c:v>44136</c:v>
                </c:pt>
                <c:pt idx="33">
                  <c:v>44166</c:v>
                </c:pt>
                <c:pt idx="34">
                  <c:v>44197</c:v>
                </c:pt>
                <c:pt idx="35">
                  <c:v>44228</c:v>
                </c:pt>
                <c:pt idx="36">
                  <c:v>44256</c:v>
                </c:pt>
                <c:pt idx="37">
                  <c:v>44287</c:v>
                </c:pt>
              </c:numCache>
            </c:numRef>
          </c:cat>
          <c:val>
            <c:numRef>
              <c:f>'Death Docs Volumes + Uptake'!$B$2:$B$39</c:f>
              <c:numCache>
                <c:formatCode>General</c:formatCode>
                <c:ptCount val="38"/>
                <c:pt idx="0">
                  <c:v>2669</c:v>
                </c:pt>
                <c:pt idx="1">
                  <c:v>2668</c:v>
                </c:pt>
                <c:pt idx="2">
                  <c:v>2831</c:v>
                </c:pt>
                <c:pt idx="3">
                  <c:v>2895</c:v>
                </c:pt>
                <c:pt idx="4">
                  <c:v>3029</c:v>
                </c:pt>
                <c:pt idx="5">
                  <c:v>3158</c:v>
                </c:pt>
                <c:pt idx="6">
                  <c:v>2870</c:v>
                </c:pt>
                <c:pt idx="7">
                  <c:v>2867</c:v>
                </c:pt>
                <c:pt idx="8">
                  <c:v>2636</c:v>
                </c:pt>
                <c:pt idx="9">
                  <c:v>2618</c:v>
                </c:pt>
                <c:pt idx="10">
                  <c:v>2661</c:v>
                </c:pt>
                <c:pt idx="11">
                  <c:v>2265</c:v>
                </c:pt>
                <c:pt idx="12">
                  <c:v>2840</c:v>
                </c:pt>
                <c:pt idx="13">
                  <c:v>2778</c:v>
                </c:pt>
                <c:pt idx="14">
                  <c:v>2992</c:v>
                </c:pt>
                <c:pt idx="15">
                  <c:v>3136</c:v>
                </c:pt>
                <c:pt idx="16">
                  <c:v>3337</c:v>
                </c:pt>
                <c:pt idx="17">
                  <c:v>3142</c:v>
                </c:pt>
                <c:pt idx="18">
                  <c:v>2926</c:v>
                </c:pt>
                <c:pt idx="19">
                  <c:v>2866</c:v>
                </c:pt>
                <c:pt idx="20">
                  <c:v>2675</c:v>
                </c:pt>
                <c:pt idx="21">
                  <c:v>2603</c:v>
                </c:pt>
                <c:pt idx="22">
                  <c:v>2727</c:v>
                </c:pt>
                <c:pt idx="23">
                  <c:v>2515</c:v>
                </c:pt>
                <c:pt idx="24">
                  <c:v>2716</c:v>
                </c:pt>
                <c:pt idx="25">
                  <c:v>2703</c:v>
                </c:pt>
                <c:pt idx="26">
                  <c:v>2726</c:v>
                </c:pt>
                <c:pt idx="27">
                  <c:v>2703</c:v>
                </c:pt>
                <c:pt idx="28">
                  <c:v>2936</c:v>
                </c:pt>
                <c:pt idx="29">
                  <c:v>2822</c:v>
                </c:pt>
                <c:pt idx="30">
                  <c:v>2660</c:v>
                </c:pt>
                <c:pt idx="31">
                  <c:v>2789</c:v>
                </c:pt>
                <c:pt idx="32">
                  <c:v>2657</c:v>
                </c:pt>
                <c:pt idx="33">
                  <c:v>2874</c:v>
                </c:pt>
                <c:pt idx="34">
                  <c:v>2870</c:v>
                </c:pt>
                <c:pt idx="35">
                  <c:v>2481</c:v>
                </c:pt>
                <c:pt idx="36">
                  <c:v>2826</c:v>
                </c:pt>
                <c:pt idx="37">
                  <c:v>2733</c:v>
                </c:pt>
              </c:numCache>
            </c:numRef>
          </c:val>
          <c:extLst>
            <c:ext xmlns:c16="http://schemas.microsoft.com/office/drawing/2014/chart" uri="{C3380CC4-5D6E-409C-BE32-E72D297353CC}">
              <c16:uniqueId val="{00000000-91D5-43EB-8AB6-5A083CEB95CA}"/>
            </c:ext>
          </c:extLst>
        </c:ser>
        <c:ser>
          <c:idx val="1"/>
          <c:order val="1"/>
          <c:tx>
            <c:strRef>
              <c:f>'Death Docs Volumes + Uptake'!$C$1</c:f>
              <c:strCache>
                <c:ptCount val="1"/>
                <c:pt idx="0">
                  <c:v>Death Docs Submitted Online</c:v>
                </c:pt>
              </c:strCache>
            </c:strRef>
          </c:tx>
          <c:spPr>
            <a:solidFill>
              <a:schemeClr val="accent5">
                <a:lumMod val="60000"/>
                <a:lumOff val="40000"/>
              </a:schemeClr>
            </a:solidFill>
            <a:ln>
              <a:noFill/>
            </a:ln>
            <a:effectLst/>
          </c:spPr>
          <c:invertIfNegative val="0"/>
          <c:cat>
            <c:numRef>
              <c:f>'Death Docs Volumes + Uptake'!$A$2:$A$39</c:f>
              <c:numCache>
                <c:formatCode>mmm\-yy</c:formatCode>
                <c:ptCount val="38"/>
                <c:pt idx="0">
                  <c:v>43160</c:v>
                </c:pt>
                <c:pt idx="1">
                  <c:v>43191</c:v>
                </c:pt>
                <c:pt idx="2">
                  <c:v>43221</c:v>
                </c:pt>
                <c:pt idx="3">
                  <c:v>43252</c:v>
                </c:pt>
                <c:pt idx="4">
                  <c:v>43282</c:v>
                </c:pt>
                <c:pt idx="5">
                  <c:v>43313</c:v>
                </c:pt>
                <c:pt idx="6">
                  <c:v>43344</c:v>
                </c:pt>
                <c:pt idx="7">
                  <c:v>43374</c:v>
                </c:pt>
                <c:pt idx="8">
                  <c:v>43405</c:v>
                </c:pt>
                <c:pt idx="9">
                  <c:v>43435</c:v>
                </c:pt>
                <c:pt idx="10">
                  <c:v>43466</c:v>
                </c:pt>
                <c:pt idx="11">
                  <c:v>43497</c:v>
                </c:pt>
                <c:pt idx="12">
                  <c:v>43525</c:v>
                </c:pt>
                <c:pt idx="13">
                  <c:v>43556</c:v>
                </c:pt>
                <c:pt idx="14">
                  <c:v>43586</c:v>
                </c:pt>
                <c:pt idx="15">
                  <c:v>43617</c:v>
                </c:pt>
                <c:pt idx="16">
                  <c:v>43647</c:v>
                </c:pt>
                <c:pt idx="17">
                  <c:v>43678</c:v>
                </c:pt>
                <c:pt idx="18">
                  <c:v>43709</c:v>
                </c:pt>
                <c:pt idx="19">
                  <c:v>43739</c:v>
                </c:pt>
                <c:pt idx="20">
                  <c:v>43770</c:v>
                </c:pt>
                <c:pt idx="21">
                  <c:v>43800</c:v>
                </c:pt>
                <c:pt idx="22">
                  <c:v>43831</c:v>
                </c:pt>
                <c:pt idx="23">
                  <c:v>43862</c:v>
                </c:pt>
                <c:pt idx="24">
                  <c:v>43891</c:v>
                </c:pt>
                <c:pt idx="25">
                  <c:v>43922</c:v>
                </c:pt>
                <c:pt idx="26">
                  <c:v>43952</c:v>
                </c:pt>
                <c:pt idx="27">
                  <c:v>43983</c:v>
                </c:pt>
                <c:pt idx="28">
                  <c:v>44013</c:v>
                </c:pt>
                <c:pt idx="29">
                  <c:v>44044</c:v>
                </c:pt>
                <c:pt idx="30">
                  <c:v>44075</c:v>
                </c:pt>
                <c:pt idx="31">
                  <c:v>44105</c:v>
                </c:pt>
                <c:pt idx="32">
                  <c:v>44136</c:v>
                </c:pt>
                <c:pt idx="33">
                  <c:v>44166</c:v>
                </c:pt>
                <c:pt idx="34">
                  <c:v>44197</c:v>
                </c:pt>
                <c:pt idx="35">
                  <c:v>44228</c:v>
                </c:pt>
                <c:pt idx="36">
                  <c:v>44256</c:v>
                </c:pt>
                <c:pt idx="37">
                  <c:v>44287</c:v>
                </c:pt>
              </c:numCache>
            </c:numRef>
          </c:cat>
          <c:val>
            <c:numRef>
              <c:f>'Death Docs Volumes + Uptake'!$C$2:$C$39</c:f>
              <c:numCache>
                <c:formatCode>General</c:formatCode>
                <c:ptCount val="38"/>
                <c:pt idx="0">
                  <c:v>64</c:v>
                </c:pt>
                <c:pt idx="1">
                  <c:v>84</c:v>
                </c:pt>
                <c:pt idx="2">
                  <c:v>89</c:v>
                </c:pt>
                <c:pt idx="3">
                  <c:v>94</c:v>
                </c:pt>
                <c:pt idx="4">
                  <c:v>168</c:v>
                </c:pt>
                <c:pt idx="5">
                  <c:v>276</c:v>
                </c:pt>
                <c:pt idx="6">
                  <c:v>259</c:v>
                </c:pt>
                <c:pt idx="7">
                  <c:v>400</c:v>
                </c:pt>
                <c:pt idx="8">
                  <c:v>453</c:v>
                </c:pt>
                <c:pt idx="9">
                  <c:v>496</c:v>
                </c:pt>
                <c:pt idx="10">
                  <c:v>471</c:v>
                </c:pt>
                <c:pt idx="11">
                  <c:v>501</c:v>
                </c:pt>
                <c:pt idx="12">
                  <c:v>625</c:v>
                </c:pt>
                <c:pt idx="13">
                  <c:v>712</c:v>
                </c:pt>
                <c:pt idx="14">
                  <c:v>824</c:v>
                </c:pt>
                <c:pt idx="15">
                  <c:v>848</c:v>
                </c:pt>
                <c:pt idx="16">
                  <c:v>1168</c:v>
                </c:pt>
                <c:pt idx="17">
                  <c:v>1243</c:v>
                </c:pt>
                <c:pt idx="18">
                  <c:v>1218</c:v>
                </c:pt>
                <c:pt idx="19">
                  <c:v>1251</c:v>
                </c:pt>
                <c:pt idx="20">
                  <c:v>1172</c:v>
                </c:pt>
                <c:pt idx="21">
                  <c:v>1193</c:v>
                </c:pt>
                <c:pt idx="22">
                  <c:v>1294</c:v>
                </c:pt>
                <c:pt idx="23">
                  <c:v>1248</c:v>
                </c:pt>
                <c:pt idx="24">
                  <c:v>1481</c:v>
                </c:pt>
                <c:pt idx="25">
                  <c:v>1809</c:v>
                </c:pt>
                <c:pt idx="26">
                  <c:v>1870</c:v>
                </c:pt>
                <c:pt idx="27">
                  <c:v>1838</c:v>
                </c:pt>
                <c:pt idx="28">
                  <c:v>1977</c:v>
                </c:pt>
                <c:pt idx="29">
                  <c:v>2000</c:v>
                </c:pt>
                <c:pt idx="30">
                  <c:v>1815</c:v>
                </c:pt>
                <c:pt idx="31">
                  <c:v>1891</c:v>
                </c:pt>
                <c:pt idx="32">
                  <c:v>1933</c:v>
                </c:pt>
                <c:pt idx="33">
                  <c:v>2052</c:v>
                </c:pt>
                <c:pt idx="34">
                  <c:v>2140</c:v>
                </c:pt>
                <c:pt idx="35">
                  <c:v>1820</c:v>
                </c:pt>
                <c:pt idx="36">
                  <c:v>2062</c:v>
                </c:pt>
                <c:pt idx="37">
                  <c:v>1993</c:v>
                </c:pt>
              </c:numCache>
            </c:numRef>
          </c:val>
          <c:extLst>
            <c:ext xmlns:c16="http://schemas.microsoft.com/office/drawing/2014/chart" uri="{C3380CC4-5D6E-409C-BE32-E72D297353CC}">
              <c16:uniqueId val="{00000001-91D5-43EB-8AB6-5A083CEB95CA}"/>
            </c:ext>
          </c:extLst>
        </c:ser>
        <c:dLbls>
          <c:showLegendKey val="0"/>
          <c:showVal val="0"/>
          <c:showCatName val="0"/>
          <c:showSerName val="0"/>
          <c:showPercent val="0"/>
          <c:showBubbleSize val="0"/>
        </c:dLbls>
        <c:gapWidth val="50"/>
        <c:axId val="535416440"/>
        <c:axId val="535423328"/>
      </c:barChart>
      <c:lineChart>
        <c:grouping val="standard"/>
        <c:varyColors val="0"/>
        <c:ser>
          <c:idx val="2"/>
          <c:order val="2"/>
          <c:tx>
            <c:strRef>
              <c:f>'Death Docs Volumes + Uptake'!$D$1</c:f>
              <c:strCache>
                <c:ptCount val="1"/>
                <c:pt idx="0">
                  <c:v>Online Uptake</c:v>
                </c:pt>
              </c:strCache>
            </c:strRef>
          </c:tx>
          <c:spPr>
            <a:ln w="34925" cap="rnd">
              <a:solidFill>
                <a:schemeClr val="tx1"/>
              </a:solidFill>
              <a:round/>
            </a:ln>
            <a:effectLst/>
          </c:spPr>
          <c:marker>
            <c:symbol val="none"/>
          </c:marker>
          <c:cat>
            <c:numRef>
              <c:f>'Death Docs Volumes + Uptake'!$A$2:$A$39</c:f>
              <c:numCache>
                <c:formatCode>mmm\-yy</c:formatCode>
                <c:ptCount val="38"/>
                <c:pt idx="0">
                  <c:v>43160</c:v>
                </c:pt>
                <c:pt idx="1">
                  <c:v>43191</c:v>
                </c:pt>
                <c:pt idx="2">
                  <c:v>43221</c:v>
                </c:pt>
                <c:pt idx="3">
                  <c:v>43252</c:v>
                </c:pt>
                <c:pt idx="4">
                  <c:v>43282</c:v>
                </c:pt>
                <c:pt idx="5">
                  <c:v>43313</c:v>
                </c:pt>
                <c:pt idx="6">
                  <c:v>43344</c:v>
                </c:pt>
                <c:pt idx="7">
                  <c:v>43374</c:v>
                </c:pt>
                <c:pt idx="8">
                  <c:v>43405</c:v>
                </c:pt>
                <c:pt idx="9">
                  <c:v>43435</c:v>
                </c:pt>
                <c:pt idx="10">
                  <c:v>43466</c:v>
                </c:pt>
                <c:pt idx="11">
                  <c:v>43497</c:v>
                </c:pt>
                <c:pt idx="12">
                  <c:v>43525</c:v>
                </c:pt>
                <c:pt idx="13">
                  <c:v>43556</c:v>
                </c:pt>
                <c:pt idx="14">
                  <c:v>43586</c:v>
                </c:pt>
                <c:pt idx="15">
                  <c:v>43617</c:v>
                </c:pt>
                <c:pt idx="16">
                  <c:v>43647</c:v>
                </c:pt>
                <c:pt idx="17">
                  <c:v>43678</c:v>
                </c:pt>
                <c:pt idx="18">
                  <c:v>43709</c:v>
                </c:pt>
                <c:pt idx="19">
                  <c:v>43739</c:v>
                </c:pt>
                <c:pt idx="20">
                  <c:v>43770</c:v>
                </c:pt>
                <c:pt idx="21">
                  <c:v>43800</c:v>
                </c:pt>
                <c:pt idx="22">
                  <c:v>43831</c:v>
                </c:pt>
                <c:pt idx="23">
                  <c:v>43862</c:v>
                </c:pt>
                <c:pt idx="24">
                  <c:v>43891</c:v>
                </c:pt>
                <c:pt idx="25">
                  <c:v>43922</c:v>
                </c:pt>
                <c:pt idx="26">
                  <c:v>43952</c:v>
                </c:pt>
                <c:pt idx="27">
                  <c:v>43983</c:v>
                </c:pt>
                <c:pt idx="28">
                  <c:v>44013</c:v>
                </c:pt>
                <c:pt idx="29">
                  <c:v>44044</c:v>
                </c:pt>
                <c:pt idx="30">
                  <c:v>44075</c:v>
                </c:pt>
                <c:pt idx="31">
                  <c:v>44105</c:v>
                </c:pt>
                <c:pt idx="32">
                  <c:v>44136</c:v>
                </c:pt>
                <c:pt idx="33">
                  <c:v>44166</c:v>
                </c:pt>
                <c:pt idx="34">
                  <c:v>44197</c:v>
                </c:pt>
                <c:pt idx="35">
                  <c:v>44228</c:v>
                </c:pt>
                <c:pt idx="36">
                  <c:v>44256</c:v>
                </c:pt>
                <c:pt idx="37">
                  <c:v>44287</c:v>
                </c:pt>
              </c:numCache>
            </c:numRef>
          </c:cat>
          <c:val>
            <c:numRef>
              <c:f>'Death Docs Volumes + Uptake'!$D$2:$D$39</c:f>
              <c:numCache>
                <c:formatCode>0%</c:formatCode>
                <c:ptCount val="38"/>
                <c:pt idx="0">
                  <c:v>2.39790184E-2</c:v>
                </c:pt>
                <c:pt idx="1">
                  <c:v>3.14842579E-2</c:v>
                </c:pt>
                <c:pt idx="2">
                  <c:v>3.1437654500000002E-2</c:v>
                </c:pt>
                <c:pt idx="3">
                  <c:v>3.2469775499999999E-2</c:v>
                </c:pt>
                <c:pt idx="4">
                  <c:v>5.5463849500000002E-2</c:v>
                </c:pt>
                <c:pt idx="5">
                  <c:v>8.7397086799999996E-2</c:v>
                </c:pt>
                <c:pt idx="6">
                  <c:v>9.0243902400000006E-2</c:v>
                </c:pt>
                <c:pt idx="7">
                  <c:v>0.13951866060000001</c:v>
                </c:pt>
                <c:pt idx="8">
                  <c:v>0.1718512898</c:v>
                </c:pt>
                <c:pt idx="9">
                  <c:v>0.18945760119999999</c:v>
                </c:pt>
                <c:pt idx="10">
                  <c:v>0.17700112740000001</c:v>
                </c:pt>
                <c:pt idx="11">
                  <c:v>0.221192053</c:v>
                </c:pt>
                <c:pt idx="12">
                  <c:v>0.2200704225</c:v>
                </c:pt>
                <c:pt idx="13">
                  <c:v>0.25629949600000002</c:v>
                </c:pt>
                <c:pt idx="14">
                  <c:v>0.27540106949999998</c:v>
                </c:pt>
                <c:pt idx="15">
                  <c:v>0.2704081633</c:v>
                </c:pt>
                <c:pt idx="16">
                  <c:v>0.35001498349999999</c:v>
                </c:pt>
                <c:pt idx="17">
                  <c:v>0.3956078931</c:v>
                </c:pt>
                <c:pt idx="18">
                  <c:v>0.4162679426</c:v>
                </c:pt>
                <c:pt idx="19">
                  <c:v>0.43649685970000002</c:v>
                </c:pt>
                <c:pt idx="20">
                  <c:v>0.4381308411</c:v>
                </c:pt>
                <c:pt idx="21">
                  <c:v>0.45831732619999999</c:v>
                </c:pt>
                <c:pt idx="22">
                  <c:v>0.47451411809999999</c:v>
                </c:pt>
                <c:pt idx="23">
                  <c:v>0.49622266399999998</c:v>
                </c:pt>
                <c:pt idx="24">
                  <c:v>0.54528718700000001</c:v>
                </c:pt>
                <c:pt idx="25">
                  <c:v>0.66925638180000002</c:v>
                </c:pt>
                <c:pt idx="26">
                  <c:v>0.68598679380000005</c:v>
                </c:pt>
                <c:pt idx="27">
                  <c:v>0.67998520159999998</c:v>
                </c:pt>
                <c:pt idx="28">
                  <c:v>0.67336512260000003</c:v>
                </c:pt>
                <c:pt idx="29">
                  <c:v>0.70871722179999996</c:v>
                </c:pt>
                <c:pt idx="30">
                  <c:v>0.68233082710000004</c:v>
                </c:pt>
                <c:pt idx="31">
                  <c:v>0.67802079599999998</c:v>
                </c:pt>
                <c:pt idx="32">
                  <c:v>0.72751223180000002</c:v>
                </c:pt>
                <c:pt idx="33">
                  <c:v>0.71398747389999995</c:v>
                </c:pt>
                <c:pt idx="34">
                  <c:v>0.74564459930000004</c:v>
                </c:pt>
                <c:pt idx="35">
                  <c:v>0.73357517130000005</c:v>
                </c:pt>
                <c:pt idx="36">
                  <c:v>0.7296532201</c:v>
                </c:pt>
                <c:pt idx="37">
                  <c:v>0.72923527259999998</c:v>
                </c:pt>
              </c:numCache>
            </c:numRef>
          </c:val>
          <c:smooth val="0"/>
          <c:extLst>
            <c:ext xmlns:c16="http://schemas.microsoft.com/office/drawing/2014/chart" uri="{C3380CC4-5D6E-409C-BE32-E72D297353CC}">
              <c16:uniqueId val="{00000002-91D5-43EB-8AB6-5A083CEB95CA}"/>
            </c:ext>
          </c:extLst>
        </c:ser>
        <c:dLbls>
          <c:showLegendKey val="0"/>
          <c:showVal val="0"/>
          <c:showCatName val="0"/>
          <c:showSerName val="0"/>
          <c:showPercent val="0"/>
          <c:showBubbleSize val="0"/>
        </c:dLbls>
        <c:marker val="1"/>
        <c:smooth val="0"/>
        <c:axId val="535397416"/>
        <c:axId val="535381016"/>
      </c:lineChart>
      <c:dateAx>
        <c:axId val="535416440"/>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3000000" spcFirstLastPara="1" vertOverflow="ellipsis"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535423328"/>
        <c:crosses val="autoZero"/>
        <c:auto val="1"/>
        <c:lblOffset val="100"/>
        <c:baseTimeUnit val="months"/>
      </c:dateAx>
      <c:valAx>
        <c:axId val="5354233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NZ" b="1"/>
                  <a:t>Number of Deaths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535416440"/>
        <c:crosses val="autoZero"/>
        <c:crossBetween val="between"/>
      </c:valAx>
      <c:valAx>
        <c:axId val="535381016"/>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NZ" b="1"/>
                  <a:t>Online Uptake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535397416"/>
        <c:crosses val="max"/>
        <c:crossBetween val="between"/>
      </c:valAx>
      <c:dateAx>
        <c:axId val="535397416"/>
        <c:scaling>
          <c:orientation val="minMax"/>
        </c:scaling>
        <c:delete val="1"/>
        <c:axPos val="b"/>
        <c:numFmt formatCode="mmm\-yy" sourceLinked="1"/>
        <c:majorTickMark val="out"/>
        <c:minorTickMark val="none"/>
        <c:tickLblPos val="nextTo"/>
        <c:crossAx val="535381016"/>
        <c:crosses val="autoZero"/>
        <c:auto val="1"/>
        <c:lblOffset val="100"/>
        <c:baseTimeUnit val="months"/>
      </c:date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889938" cy="487680"/>
          </a:xfrm>
          <a:prstGeom prst="rect">
            <a:avLst/>
          </a:prstGeom>
        </p:spPr>
        <p:txBody>
          <a:bodyPr vert="horz" lIns="91395" tIns="45696" rIns="91395" bIns="45696" rtlCol="0"/>
          <a:lstStyle>
            <a:lvl1pPr algn="l">
              <a:defRPr sz="1200"/>
            </a:lvl1pPr>
          </a:lstStyle>
          <a:p>
            <a:endParaRPr lang="en-NZ" dirty="0"/>
          </a:p>
        </p:txBody>
      </p:sp>
      <p:sp>
        <p:nvSpPr>
          <p:cNvPr id="3" name="Date Placeholder 2"/>
          <p:cNvSpPr>
            <a:spLocks noGrp="1"/>
          </p:cNvSpPr>
          <p:nvPr>
            <p:ph type="dt" sz="quarter" idx="1"/>
          </p:nvPr>
        </p:nvSpPr>
        <p:spPr>
          <a:xfrm>
            <a:off x="3777607" y="0"/>
            <a:ext cx="2889938" cy="487680"/>
          </a:xfrm>
          <a:prstGeom prst="rect">
            <a:avLst/>
          </a:prstGeom>
        </p:spPr>
        <p:txBody>
          <a:bodyPr vert="horz" lIns="91395" tIns="45696" rIns="91395" bIns="45696" rtlCol="0"/>
          <a:lstStyle>
            <a:lvl1pPr algn="r">
              <a:defRPr sz="1200"/>
            </a:lvl1pPr>
          </a:lstStyle>
          <a:p>
            <a:fld id="{22094BAE-4BB5-469A-A41B-D6CDE580176E}" type="datetimeFigureOut">
              <a:rPr lang="en-NZ" smtClean="0"/>
              <a:t>8/06/2021</a:t>
            </a:fld>
            <a:endParaRPr lang="en-NZ" dirty="0"/>
          </a:p>
        </p:txBody>
      </p:sp>
      <p:sp>
        <p:nvSpPr>
          <p:cNvPr id="4" name="Footer Placeholder 3"/>
          <p:cNvSpPr>
            <a:spLocks noGrp="1"/>
          </p:cNvSpPr>
          <p:nvPr>
            <p:ph type="ftr" sz="quarter" idx="2"/>
          </p:nvPr>
        </p:nvSpPr>
        <p:spPr>
          <a:xfrm>
            <a:off x="4" y="9264227"/>
            <a:ext cx="2889938" cy="487680"/>
          </a:xfrm>
          <a:prstGeom prst="rect">
            <a:avLst/>
          </a:prstGeom>
        </p:spPr>
        <p:txBody>
          <a:bodyPr vert="horz" lIns="91395" tIns="45696" rIns="91395" bIns="45696" rtlCol="0" anchor="b"/>
          <a:lstStyle>
            <a:lvl1pPr algn="l">
              <a:defRPr sz="1200"/>
            </a:lvl1pPr>
          </a:lstStyle>
          <a:p>
            <a:endParaRPr lang="en-NZ" dirty="0"/>
          </a:p>
        </p:txBody>
      </p:sp>
      <p:sp>
        <p:nvSpPr>
          <p:cNvPr id="5" name="Slide Number Placeholder 4"/>
          <p:cNvSpPr>
            <a:spLocks noGrp="1"/>
          </p:cNvSpPr>
          <p:nvPr>
            <p:ph type="sldNum" sz="quarter" idx="3"/>
          </p:nvPr>
        </p:nvSpPr>
        <p:spPr>
          <a:xfrm>
            <a:off x="3777607" y="9264227"/>
            <a:ext cx="2889938" cy="487680"/>
          </a:xfrm>
          <a:prstGeom prst="rect">
            <a:avLst/>
          </a:prstGeom>
        </p:spPr>
        <p:txBody>
          <a:bodyPr vert="horz" lIns="91395" tIns="45696" rIns="91395" bIns="45696" rtlCol="0" anchor="b"/>
          <a:lstStyle>
            <a:lvl1pPr algn="r">
              <a:defRPr sz="1200"/>
            </a:lvl1pPr>
          </a:lstStyle>
          <a:p>
            <a:fld id="{342428D0-2520-4026-8D2C-070B4AE6D8DC}" type="slidenum">
              <a:rPr lang="en-NZ" smtClean="0"/>
              <a:t>‹#›</a:t>
            </a:fld>
            <a:endParaRPr lang="en-NZ" dirty="0"/>
          </a:p>
        </p:txBody>
      </p:sp>
    </p:spTree>
    <p:extLst>
      <p:ext uri="{BB962C8B-B14F-4D97-AF65-F5344CB8AC3E}">
        <p14:creationId xmlns:p14="http://schemas.microsoft.com/office/powerpoint/2010/main" val="10864324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889938" cy="487680"/>
          </a:xfrm>
          <a:prstGeom prst="rect">
            <a:avLst/>
          </a:prstGeom>
        </p:spPr>
        <p:txBody>
          <a:bodyPr vert="horz" lIns="91395" tIns="45696" rIns="91395" bIns="45696" rtlCol="0"/>
          <a:lstStyle>
            <a:lvl1pPr algn="l">
              <a:defRPr sz="1200"/>
            </a:lvl1pPr>
          </a:lstStyle>
          <a:p>
            <a:endParaRPr lang="en-NZ" dirty="0"/>
          </a:p>
        </p:txBody>
      </p:sp>
      <p:sp>
        <p:nvSpPr>
          <p:cNvPr id="3" name="Date Placeholder 2"/>
          <p:cNvSpPr>
            <a:spLocks noGrp="1"/>
          </p:cNvSpPr>
          <p:nvPr>
            <p:ph type="dt" idx="1"/>
          </p:nvPr>
        </p:nvSpPr>
        <p:spPr>
          <a:xfrm>
            <a:off x="3777607" y="0"/>
            <a:ext cx="2889938" cy="487680"/>
          </a:xfrm>
          <a:prstGeom prst="rect">
            <a:avLst/>
          </a:prstGeom>
        </p:spPr>
        <p:txBody>
          <a:bodyPr vert="horz" lIns="91395" tIns="45696" rIns="91395" bIns="45696" rtlCol="0"/>
          <a:lstStyle>
            <a:lvl1pPr algn="r">
              <a:defRPr sz="1200"/>
            </a:lvl1pPr>
          </a:lstStyle>
          <a:p>
            <a:fld id="{9DF00BD5-4761-4FC3-92DB-11DDD1C09E88}" type="datetimeFigureOut">
              <a:rPr lang="en-NZ" smtClean="0"/>
              <a:t>8/06/2021</a:t>
            </a:fld>
            <a:endParaRPr lang="en-NZ" dirty="0"/>
          </a:p>
        </p:txBody>
      </p:sp>
      <p:sp>
        <p:nvSpPr>
          <p:cNvPr id="4" name="Slide Image Placeholder 3"/>
          <p:cNvSpPr>
            <a:spLocks noGrp="1" noRot="1" noChangeAspect="1"/>
          </p:cNvSpPr>
          <p:nvPr>
            <p:ph type="sldImg" idx="2"/>
          </p:nvPr>
        </p:nvSpPr>
        <p:spPr>
          <a:xfrm>
            <a:off x="82550" y="731838"/>
            <a:ext cx="6503988" cy="3657600"/>
          </a:xfrm>
          <a:prstGeom prst="rect">
            <a:avLst/>
          </a:prstGeom>
          <a:noFill/>
          <a:ln w="12700">
            <a:solidFill>
              <a:prstClr val="black"/>
            </a:solidFill>
          </a:ln>
        </p:spPr>
        <p:txBody>
          <a:bodyPr vert="horz" lIns="91395" tIns="45696" rIns="91395" bIns="45696" rtlCol="0" anchor="ctr"/>
          <a:lstStyle/>
          <a:p>
            <a:endParaRPr lang="en-NZ" dirty="0"/>
          </a:p>
        </p:txBody>
      </p:sp>
      <p:sp>
        <p:nvSpPr>
          <p:cNvPr id="5" name="Notes Placeholder 4"/>
          <p:cNvSpPr>
            <a:spLocks noGrp="1"/>
          </p:cNvSpPr>
          <p:nvPr>
            <p:ph type="body" sz="quarter" idx="3"/>
          </p:nvPr>
        </p:nvSpPr>
        <p:spPr>
          <a:xfrm>
            <a:off x="666909" y="4632960"/>
            <a:ext cx="5335270" cy="4389120"/>
          </a:xfrm>
          <a:prstGeom prst="rect">
            <a:avLst/>
          </a:prstGeom>
        </p:spPr>
        <p:txBody>
          <a:bodyPr vert="horz" lIns="91395" tIns="45696" rIns="91395" bIns="4569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4" y="9264227"/>
            <a:ext cx="2889938" cy="487680"/>
          </a:xfrm>
          <a:prstGeom prst="rect">
            <a:avLst/>
          </a:prstGeom>
        </p:spPr>
        <p:txBody>
          <a:bodyPr vert="horz" lIns="91395" tIns="45696" rIns="91395" bIns="45696" rtlCol="0" anchor="b"/>
          <a:lstStyle>
            <a:lvl1pPr algn="l">
              <a:defRPr sz="1200"/>
            </a:lvl1pPr>
          </a:lstStyle>
          <a:p>
            <a:endParaRPr lang="en-NZ" dirty="0"/>
          </a:p>
        </p:txBody>
      </p:sp>
      <p:sp>
        <p:nvSpPr>
          <p:cNvPr id="7" name="Slide Number Placeholder 6"/>
          <p:cNvSpPr>
            <a:spLocks noGrp="1"/>
          </p:cNvSpPr>
          <p:nvPr>
            <p:ph type="sldNum" sz="quarter" idx="5"/>
          </p:nvPr>
        </p:nvSpPr>
        <p:spPr>
          <a:xfrm>
            <a:off x="3777607" y="9264227"/>
            <a:ext cx="2889938" cy="487680"/>
          </a:xfrm>
          <a:prstGeom prst="rect">
            <a:avLst/>
          </a:prstGeom>
        </p:spPr>
        <p:txBody>
          <a:bodyPr vert="horz" lIns="91395" tIns="45696" rIns="91395" bIns="45696" rtlCol="0" anchor="b"/>
          <a:lstStyle>
            <a:lvl1pPr algn="r">
              <a:defRPr sz="1200"/>
            </a:lvl1pPr>
          </a:lstStyle>
          <a:p>
            <a:fld id="{5F346522-C387-4F2F-BCF0-871E7F5E6A9F}" type="slidenum">
              <a:rPr lang="en-NZ" smtClean="0"/>
              <a:t>‹#›</a:t>
            </a:fld>
            <a:endParaRPr lang="en-NZ" dirty="0"/>
          </a:p>
        </p:txBody>
      </p:sp>
    </p:spTree>
    <p:extLst>
      <p:ext uri="{BB962C8B-B14F-4D97-AF65-F5344CB8AC3E}">
        <p14:creationId xmlns:p14="http://schemas.microsoft.com/office/powerpoint/2010/main" val="917931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138" y="731838"/>
            <a:ext cx="6500812" cy="3657600"/>
          </a:xfrm>
        </p:spPr>
      </p:sp>
      <p:sp>
        <p:nvSpPr>
          <p:cNvPr id="3" name="Notes Placeholder 2"/>
          <p:cNvSpPr>
            <a:spLocks noGrp="1"/>
          </p:cNvSpPr>
          <p:nvPr>
            <p:ph type="body" idx="1"/>
          </p:nvPr>
        </p:nvSpPr>
        <p:spPr/>
        <p:txBody>
          <a:bodyPr/>
          <a:lstStyle/>
          <a:p>
            <a:r>
              <a:rPr lang="en-NZ" sz="1200" dirty="0"/>
              <a:t>This is the number</a:t>
            </a:r>
            <a:r>
              <a:rPr lang="en-NZ" sz="1200" baseline="0" dirty="0"/>
              <a:t> of death registrations completed per month, based on the date the registration is completed. This is in line with our regular reporting. </a:t>
            </a:r>
          </a:p>
          <a:p>
            <a:endParaRPr lang="en-NZ" sz="1200" baseline="0" dirty="0"/>
          </a:p>
          <a:p>
            <a:r>
              <a:rPr lang="en-NZ" sz="1200" baseline="0" dirty="0"/>
              <a:t>Deaths usually have a seasonal peak in winter, but 2020 has been unusual in this regard. Because of COVID-19 related lockdowns and associated behaviour, the seasonal peak was non-</a:t>
            </a:r>
            <a:r>
              <a:rPr lang="en-NZ" sz="1200" baseline="0" dirty="0" err="1"/>
              <a:t>existant</a:t>
            </a:r>
            <a:r>
              <a:rPr lang="en-NZ" sz="1200" baseline="0" dirty="0"/>
              <a:t>. This was mainly due to the lack of the usual winter flu and pneumonia season. </a:t>
            </a:r>
          </a:p>
          <a:p>
            <a:endParaRPr lang="en-NZ" sz="1200" baseline="0" dirty="0"/>
          </a:p>
          <a:p>
            <a:r>
              <a:rPr lang="en-NZ" sz="1200" dirty="0"/>
              <a:t>https://www.thelancet.com/journals/lancet/article/PIIS0140-6736(20)32647-7/fulltext</a:t>
            </a:r>
          </a:p>
          <a:p>
            <a:r>
              <a:rPr lang="en-NZ" sz="1200" dirty="0"/>
              <a:t>https://www.rnz.co.nz/national/programmes/sunday/audio/2018767843/near-extinction-of-influenza-in-nz-as-numbers-drop-due-to-lockdown</a:t>
            </a:r>
            <a:endParaRPr lang="en-NZ" dirty="0"/>
          </a:p>
        </p:txBody>
      </p:sp>
      <p:sp>
        <p:nvSpPr>
          <p:cNvPr id="4" name="Slide Number Placeholder 3"/>
          <p:cNvSpPr>
            <a:spLocks noGrp="1"/>
          </p:cNvSpPr>
          <p:nvPr>
            <p:ph type="sldNum" sz="quarter" idx="10"/>
          </p:nvPr>
        </p:nvSpPr>
        <p:spPr/>
        <p:txBody>
          <a:bodyPr/>
          <a:lstStyle/>
          <a:p>
            <a:fld id="{5F346522-C387-4F2F-BCF0-871E7F5E6A9F}" type="slidenum">
              <a:rPr lang="en-NZ" smtClean="0"/>
              <a:t>2</a:t>
            </a:fld>
            <a:endParaRPr lang="en-NZ"/>
          </a:p>
        </p:txBody>
      </p:sp>
    </p:spTree>
    <p:extLst>
      <p:ext uri="{BB962C8B-B14F-4D97-AF65-F5344CB8AC3E}">
        <p14:creationId xmlns:p14="http://schemas.microsoft.com/office/powerpoint/2010/main" val="3505207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138" y="731838"/>
            <a:ext cx="6500812" cy="3657600"/>
          </a:xfrm>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NZ" sz="1200" dirty="0">
                <a:solidFill>
                  <a:schemeClr val="dk1"/>
                </a:solidFill>
                <a:effectLst/>
                <a:latin typeface="+mn-lt"/>
                <a:ea typeface="+mn-ea"/>
                <a:cs typeface="+mn-cs"/>
              </a:rPr>
              <a:t>This is the number of death</a:t>
            </a:r>
            <a:r>
              <a:rPr lang="en-NZ" sz="1200" baseline="0" dirty="0">
                <a:solidFill>
                  <a:schemeClr val="dk1"/>
                </a:solidFill>
                <a:effectLst/>
                <a:latin typeface="+mn-lt"/>
                <a:ea typeface="+mn-ea"/>
                <a:cs typeface="+mn-cs"/>
              </a:rPr>
              <a:t> registrations</a:t>
            </a:r>
            <a:r>
              <a:rPr lang="en-NZ" sz="1200" dirty="0">
                <a:solidFill>
                  <a:schemeClr val="dk1"/>
                </a:solidFill>
                <a:effectLst/>
                <a:latin typeface="+mn-lt"/>
                <a:ea typeface="+mn-ea"/>
                <a:cs typeface="+mn-cs"/>
              </a:rPr>
              <a:t> received, based on the insertion date into </a:t>
            </a:r>
            <a:r>
              <a:rPr lang="en-NZ" sz="1200" dirty="0" err="1">
                <a:solidFill>
                  <a:schemeClr val="dk1"/>
                </a:solidFill>
                <a:effectLst/>
                <a:latin typeface="+mn-lt"/>
                <a:ea typeface="+mn-ea"/>
                <a:cs typeface="+mn-cs"/>
              </a:rPr>
              <a:t>Lifedata</a:t>
            </a:r>
            <a:r>
              <a:rPr lang="en-NZ" sz="1200" dirty="0">
                <a:solidFill>
                  <a:schemeClr val="dk1"/>
                </a:solidFill>
                <a:effectLst/>
                <a:latin typeface="+mn-lt"/>
                <a:ea typeface="+mn-ea"/>
                <a:cs typeface="+mn-cs"/>
              </a:rPr>
              <a:t>.</a:t>
            </a:r>
            <a:r>
              <a:rPr lang="en-NZ" sz="1200" baseline="0" dirty="0">
                <a:solidFill>
                  <a:schemeClr val="dk1"/>
                </a:solidFill>
                <a:effectLst/>
                <a:latin typeface="+mn-lt"/>
                <a:ea typeface="+mn-ea"/>
                <a:cs typeface="+mn-cs"/>
              </a:rPr>
              <a:t> For online registrations, the insertion date and received date will be the same as registrations are immediately pushed from the online system into </a:t>
            </a:r>
            <a:r>
              <a:rPr lang="en-NZ" sz="1200" baseline="0" dirty="0" err="1">
                <a:solidFill>
                  <a:schemeClr val="dk1"/>
                </a:solidFill>
                <a:effectLst/>
                <a:latin typeface="+mn-lt"/>
                <a:ea typeface="+mn-ea"/>
                <a:cs typeface="+mn-cs"/>
              </a:rPr>
              <a:t>Lifedata</a:t>
            </a:r>
            <a:r>
              <a:rPr lang="en-NZ" sz="1200" baseline="0" dirty="0">
                <a:solidFill>
                  <a:schemeClr val="dk1"/>
                </a:solidFill>
                <a:effectLst/>
                <a:latin typeface="+mn-lt"/>
                <a:ea typeface="+mn-ea"/>
                <a:cs typeface="+mn-cs"/>
              </a:rPr>
              <a:t> and for paper registrations this should also always be the same, as they are data entered on the day we receive them, this ensures we can meet our SLA for death registrations.</a:t>
            </a:r>
            <a:endParaRPr lang="en-NZ" dirty="0">
              <a:effectLst/>
            </a:endParaRPr>
          </a:p>
          <a:p>
            <a:endParaRPr lang="en-NZ" sz="1200" dirty="0"/>
          </a:p>
          <a:p>
            <a:r>
              <a:rPr lang="en-NZ" sz="1200" dirty="0"/>
              <a:t>The vast majority of death registrations</a:t>
            </a:r>
            <a:r>
              <a:rPr lang="en-NZ" sz="1200" baseline="0" dirty="0"/>
              <a:t> are received online. Almost all funeral directors submit death registrations online. Most paper registrations will be forms submitted by people who are in charge of the burial/cremation, but who are not funeral directors.</a:t>
            </a:r>
          </a:p>
          <a:p>
            <a:endParaRPr lang="en-NZ" sz="1200" baseline="0" dirty="0"/>
          </a:p>
          <a:p>
            <a:r>
              <a:rPr lang="en-NZ" sz="1200" baseline="0" dirty="0"/>
              <a:t>The online uptake figure has been estimated based on the number of paper registrations received as a proportion of all registrations received. The paper number is a manual count taken from a spreadsheet, but we are reasonably confident in it's accuracy and as such this estimate should be robust. </a:t>
            </a:r>
          </a:p>
          <a:p>
            <a:pPr marL="0" marR="0" indent="0" algn="l" defTabSz="914400" rtl="0" eaLnBrk="1" fontAlgn="auto" latinLnBrk="0" hangingPunct="1">
              <a:lnSpc>
                <a:spcPct val="100000"/>
              </a:lnSpc>
              <a:spcBef>
                <a:spcPts val="0"/>
              </a:spcBef>
              <a:spcAft>
                <a:spcPts val="0"/>
              </a:spcAft>
              <a:buClrTx/>
              <a:buSzTx/>
              <a:buFontTx/>
              <a:buNone/>
              <a:tabLst/>
              <a:defRPr/>
            </a:pPr>
            <a:endParaRPr lang="en-NZ" dirty="0"/>
          </a:p>
        </p:txBody>
      </p:sp>
      <p:sp>
        <p:nvSpPr>
          <p:cNvPr id="4" name="Slide Number Placeholder 3"/>
          <p:cNvSpPr>
            <a:spLocks noGrp="1"/>
          </p:cNvSpPr>
          <p:nvPr>
            <p:ph type="sldNum" sz="quarter" idx="10"/>
          </p:nvPr>
        </p:nvSpPr>
        <p:spPr/>
        <p:txBody>
          <a:bodyPr/>
          <a:lstStyle/>
          <a:p>
            <a:fld id="{5F346522-C387-4F2F-BCF0-871E7F5E6A9F}" type="slidenum">
              <a:rPr lang="en-NZ" smtClean="0"/>
              <a:t>3</a:t>
            </a:fld>
            <a:endParaRPr lang="en-NZ"/>
          </a:p>
        </p:txBody>
      </p:sp>
    </p:spTree>
    <p:extLst>
      <p:ext uri="{BB962C8B-B14F-4D97-AF65-F5344CB8AC3E}">
        <p14:creationId xmlns:p14="http://schemas.microsoft.com/office/powerpoint/2010/main" val="609962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138" y="731838"/>
            <a:ext cx="6500812" cy="3657600"/>
          </a:xfrm>
        </p:spPr>
      </p:sp>
      <p:sp>
        <p:nvSpPr>
          <p:cNvPr id="3" name="Notes Placeholder 2"/>
          <p:cNvSpPr>
            <a:spLocks noGrp="1"/>
          </p:cNvSpPr>
          <p:nvPr>
            <p:ph type="body" idx="1"/>
          </p:nvPr>
        </p:nvSpPr>
        <p:spPr/>
        <p:txBody>
          <a:bodyPr/>
          <a:lstStyle/>
          <a:p>
            <a:r>
              <a:rPr lang="en-NZ" sz="1200" dirty="0"/>
              <a:t>This is the number of</a:t>
            </a:r>
            <a:r>
              <a:rPr lang="en-NZ" sz="1200" baseline="0" dirty="0"/>
              <a:t> deaths that occurred, based on the date of death as recorded on the registration, compared to the number of deaths notified to the Ministry of Health via the Death Docs service. The Death Docs figures come from the Ministry of Health and are also based on the date the death occurred. </a:t>
            </a:r>
          </a:p>
          <a:p>
            <a:endParaRPr lang="en-NZ" sz="1200" baseline="0" dirty="0"/>
          </a:p>
          <a:p>
            <a:r>
              <a:rPr lang="en-NZ" sz="1200" baseline="0" dirty="0"/>
              <a:t>The Death Docs figures from Ministry of Health only go back to March 2018, so our figures have been aligned to these dates. Online uptake for this service has overall steadily increased over time, but had it's sharpest increase around the beginning of the COVID-19 pandemic, and has plateaued since.</a:t>
            </a:r>
            <a:endParaRPr lang="en-NZ"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en-NZ" dirty="0"/>
          </a:p>
        </p:txBody>
      </p:sp>
      <p:sp>
        <p:nvSpPr>
          <p:cNvPr id="4" name="Slide Number Placeholder 3"/>
          <p:cNvSpPr>
            <a:spLocks noGrp="1"/>
          </p:cNvSpPr>
          <p:nvPr>
            <p:ph type="sldNum" sz="quarter" idx="10"/>
          </p:nvPr>
        </p:nvSpPr>
        <p:spPr/>
        <p:txBody>
          <a:bodyPr/>
          <a:lstStyle/>
          <a:p>
            <a:fld id="{5F346522-C387-4F2F-BCF0-871E7F5E6A9F}" type="slidenum">
              <a:rPr lang="en-NZ" smtClean="0"/>
              <a:t>4</a:t>
            </a:fld>
            <a:endParaRPr lang="en-NZ"/>
          </a:p>
        </p:txBody>
      </p:sp>
    </p:spTree>
    <p:extLst>
      <p:ext uri="{BB962C8B-B14F-4D97-AF65-F5344CB8AC3E}">
        <p14:creationId xmlns:p14="http://schemas.microsoft.com/office/powerpoint/2010/main" val="893007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120000"/>
              </a:lnSpc>
              <a:spcAft>
                <a:spcPts val="1200"/>
              </a:spcAft>
              <a:buFont typeface="Arial" panose="020B0604020202020204" pitchFamily="34" charset="0"/>
              <a:buChar char="•"/>
            </a:pPr>
            <a:r>
              <a:rPr lang="en-NZ" sz="1400" dirty="0"/>
              <a:t>Re-imagining and re-designing our life event and identity services around the needs of our customers and their </a:t>
            </a:r>
            <a:r>
              <a:rPr lang="en-NZ" sz="1400" dirty="0" err="1"/>
              <a:t>whānau</a:t>
            </a:r>
            <a:endParaRPr lang="en-NZ" sz="1400" dirty="0"/>
          </a:p>
          <a:p>
            <a:pPr marL="285750" indent="-285750">
              <a:lnSpc>
                <a:spcPct val="120000"/>
              </a:lnSpc>
              <a:spcAft>
                <a:spcPts val="1200"/>
              </a:spcAft>
              <a:buFont typeface="Arial" panose="020B0604020202020204" pitchFamily="34" charset="0"/>
              <a:buChar char="•"/>
            </a:pPr>
            <a:r>
              <a:rPr lang="en-NZ" sz="1400" dirty="0"/>
              <a:t>New Zealanders increasingly expect to interact and complete transactions with Government as simply as they would when banking, booking flights or communicating through social media </a:t>
            </a:r>
          </a:p>
          <a:p>
            <a:pPr marL="285750" indent="-285750">
              <a:lnSpc>
                <a:spcPct val="120000"/>
              </a:lnSpc>
              <a:spcAft>
                <a:spcPts val="1200"/>
              </a:spcAft>
              <a:buFont typeface="Arial" panose="020B0604020202020204" pitchFamily="34" charset="0"/>
              <a:buChar char="•"/>
            </a:pPr>
            <a:r>
              <a:rPr lang="en-NZ" sz="1400" dirty="0"/>
              <a:t>We’re achieving this through Te Ara Manaaki – a two-phase programme of work and Departmental priority</a:t>
            </a:r>
          </a:p>
          <a:p>
            <a:endParaRPr lang="en-NZ" dirty="0"/>
          </a:p>
        </p:txBody>
      </p:sp>
      <p:sp>
        <p:nvSpPr>
          <p:cNvPr id="4" name="Slide Number Placeholder 3"/>
          <p:cNvSpPr>
            <a:spLocks noGrp="1"/>
          </p:cNvSpPr>
          <p:nvPr>
            <p:ph type="sldNum" sz="quarter" idx="5"/>
          </p:nvPr>
        </p:nvSpPr>
        <p:spPr/>
        <p:txBody>
          <a:bodyPr/>
          <a:lstStyle/>
          <a:p>
            <a:fld id="{5F346522-C387-4F2F-BCF0-871E7F5E6A9F}" type="slidenum">
              <a:rPr lang="en-NZ" smtClean="0"/>
              <a:t>5</a:t>
            </a:fld>
            <a:endParaRPr lang="en-NZ" dirty="0"/>
          </a:p>
        </p:txBody>
      </p:sp>
    </p:spTree>
    <p:extLst>
      <p:ext uri="{BB962C8B-B14F-4D97-AF65-F5344CB8AC3E}">
        <p14:creationId xmlns:p14="http://schemas.microsoft.com/office/powerpoint/2010/main" val="497055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138" y="731838"/>
            <a:ext cx="6500812" cy="3657600"/>
          </a:xfrm>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5F346522-C387-4F2F-BCF0-871E7F5E6A9F}" type="slidenum">
              <a:rPr lang="en-NZ" smtClean="0"/>
              <a:t>6</a:t>
            </a:fld>
            <a:endParaRPr lang="en-NZ"/>
          </a:p>
        </p:txBody>
      </p:sp>
    </p:spTree>
    <p:extLst>
      <p:ext uri="{BB962C8B-B14F-4D97-AF65-F5344CB8AC3E}">
        <p14:creationId xmlns:p14="http://schemas.microsoft.com/office/powerpoint/2010/main" val="2115090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138" y="731838"/>
            <a:ext cx="6500812" cy="3657600"/>
          </a:xfrm>
        </p:spPr>
      </p:sp>
      <p:sp>
        <p:nvSpPr>
          <p:cNvPr id="3" name="Notes Placeholder 2"/>
          <p:cNvSpPr>
            <a:spLocks noGrp="1"/>
          </p:cNvSpPr>
          <p:nvPr>
            <p:ph type="body" idx="1"/>
          </p:nvPr>
        </p:nvSpPr>
        <p:spPr/>
        <p:txBody>
          <a:bodyPr/>
          <a:lstStyle/>
          <a:p>
            <a:r>
              <a:rPr lang="en-NZ" sz="2400" dirty="0"/>
              <a:t>This investment will: </a:t>
            </a:r>
          </a:p>
          <a:p>
            <a:pPr marL="685800" lvl="1" indent="-342900">
              <a:spcBef>
                <a:spcPts val="0"/>
              </a:spcBef>
              <a:buSzPct val="75000"/>
              <a:buFont typeface="Courier New" panose="02070309020205020404" pitchFamily="49" charset="0"/>
              <a:buChar char="o"/>
            </a:pPr>
            <a:r>
              <a:rPr lang="en-NZ" sz="2100" dirty="0"/>
              <a:t>shore up New Zealand’s national life and identity data infrastructure </a:t>
            </a:r>
          </a:p>
          <a:p>
            <a:pPr marL="685800" lvl="1" indent="-342900">
              <a:spcBef>
                <a:spcPts val="0"/>
              </a:spcBef>
              <a:buSzPct val="75000"/>
              <a:buFont typeface="Courier New" panose="02070309020205020404" pitchFamily="49" charset="0"/>
              <a:buChar char="o"/>
            </a:pPr>
            <a:r>
              <a:rPr lang="en-NZ" sz="2100" dirty="0"/>
              <a:t>enhance the value of personal identity information </a:t>
            </a:r>
          </a:p>
          <a:p>
            <a:pPr marL="685800" lvl="1" indent="-342900">
              <a:spcBef>
                <a:spcPts val="0"/>
              </a:spcBef>
              <a:buSzPct val="75000"/>
              <a:buFont typeface="Courier New" panose="02070309020205020404" pitchFamily="49" charset="0"/>
              <a:buChar char="o"/>
            </a:pPr>
            <a:r>
              <a:rPr lang="en-NZ" sz="2100" dirty="0"/>
              <a:t>empower people to use and control their personal data </a:t>
            </a:r>
          </a:p>
          <a:p>
            <a:pPr marL="685800" lvl="1" indent="-342900">
              <a:spcBef>
                <a:spcPts val="0"/>
              </a:spcBef>
              <a:buSzPct val="75000"/>
              <a:buFont typeface="Courier New" panose="02070309020205020404" pitchFamily="49" charset="0"/>
              <a:buChar char="o"/>
            </a:pPr>
            <a:r>
              <a:rPr lang="en-NZ" sz="2100" dirty="0"/>
              <a:t>implement service foundations that are safe, flexible, and scalable to meet the needs of digital government </a:t>
            </a:r>
          </a:p>
          <a:p>
            <a:pPr marL="685800" lvl="1" indent="-342900">
              <a:spcBef>
                <a:spcPts val="0"/>
              </a:spcBef>
              <a:buSzPct val="75000"/>
              <a:buFont typeface="Courier New" panose="02070309020205020404" pitchFamily="49" charset="0"/>
              <a:buChar char="o"/>
            </a:pPr>
            <a:r>
              <a:rPr lang="en-NZ" sz="2100" dirty="0"/>
              <a:t>improve access to public services for individuals and their </a:t>
            </a:r>
            <a:r>
              <a:rPr lang="en-NZ" sz="2100" dirty="0" err="1"/>
              <a:t>whānau</a:t>
            </a:r>
            <a:r>
              <a:rPr lang="en-NZ" sz="2100" dirty="0"/>
              <a:t> and those acting on their behalf</a:t>
            </a:r>
          </a:p>
          <a:p>
            <a:endParaRPr lang="en-NZ" dirty="0"/>
          </a:p>
        </p:txBody>
      </p:sp>
      <p:sp>
        <p:nvSpPr>
          <p:cNvPr id="4" name="Slide Number Placeholder 3"/>
          <p:cNvSpPr>
            <a:spLocks noGrp="1"/>
          </p:cNvSpPr>
          <p:nvPr>
            <p:ph type="sldNum" sz="quarter" idx="10"/>
          </p:nvPr>
        </p:nvSpPr>
        <p:spPr/>
        <p:txBody>
          <a:bodyPr/>
          <a:lstStyle/>
          <a:p>
            <a:fld id="{5F346522-C387-4F2F-BCF0-871E7F5E6A9F}" type="slidenum">
              <a:rPr lang="en-NZ" smtClean="0"/>
              <a:t>7</a:t>
            </a:fld>
            <a:endParaRPr lang="en-NZ"/>
          </a:p>
        </p:txBody>
      </p:sp>
    </p:spTree>
    <p:extLst>
      <p:ext uri="{BB962C8B-B14F-4D97-AF65-F5344CB8AC3E}">
        <p14:creationId xmlns:p14="http://schemas.microsoft.com/office/powerpoint/2010/main" val="218899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138" y="731838"/>
            <a:ext cx="6500812" cy="3657600"/>
          </a:xfrm>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5F346522-C387-4F2F-BCF0-871E7F5E6A9F}" type="slidenum">
              <a:rPr lang="en-NZ" smtClean="0"/>
              <a:t>8</a:t>
            </a:fld>
            <a:endParaRPr lang="en-NZ"/>
          </a:p>
        </p:txBody>
      </p:sp>
    </p:spTree>
    <p:extLst>
      <p:ext uri="{BB962C8B-B14F-4D97-AF65-F5344CB8AC3E}">
        <p14:creationId xmlns:p14="http://schemas.microsoft.com/office/powerpoint/2010/main" val="2427172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a:t>Click to edit Master title style</a:t>
            </a:r>
            <a:endParaRPr lang="en-NZ"/>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9FFEA3B9-C395-4D50-A4C9-EF703109D997}" type="datetimeFigureOut">
              <a:rPr lang="en-NZ" smtClean="0"/>
              <a:t>8/06/2021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1D9E5ACD-E563-40DB-98E4-3BF19BA64029}" type="slidenum">
              <a:rPr lang="en-NZ" smtClean="0"/>
              <a:t>‹#›</a:t>
            </a:fld>
            <a:endParaRPr lang="en-NZ" dirty="0"/>
          </a:p>
        </p:txBody>
      </p:sp>
    </p:spTree>
    <p:extLst>
      <p:ext uri="{BB962C8B-B14F-4D97-AF65-F5344CB8AC3E}">
        <p14:creationId xmlns:p14="http://schemas.microsoft.com/office/powerpoint/2010/main" val="2725013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9FFEA3B9-C395-4D50-A4C9-EF703109D997}" type="datetimeFigureOut">
              <a:rPr lang="en-NZ" smtClean="0"/>
              <a:t>8/06/2021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1D9E5ACD-E563-40DB-98E4-3BF19BA64029}" type="slidenum">
              <a:rPr lang="en-NZ" smtClean="0"/>
              <a:t>‹#›</a:t>
            </a:fld>
            <a:endParaRPr lang="en-NZ" dirty="0"/>
          </a:p>
        </p:txBody>
      </p:sp>
    </p:spTree>
    <p:extLst>
      <p:ext uri="{BB962C8B-B14F-4D97-AF65-F5344CB8AC3E}">
        <p14:creationId xmlns:p14="http://schemas.microsoft.com/office/powerpoint/2010/main" val="2590961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9FFEA3B9-C395-4D50-A4C9-EF703109D997}" type="datetimeFigureOut">
              <a:rPr lang="en-NZ" smtClean="0"/>
              <a:t>8/06/2021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1D9E5ACD-E563-40DB-98E4-3BF19BA64029}" type="slidenum">
              <a:rPr lang="en-NZ" smtClean="0"/>
              <a:t>‹#›</a:t>
            </a:fld>
            <a:endParaRPr lang="en-NZ" dirty="0"/>
          </a:p>
        </p:txBody>
      </p:sp>
    </p:spTree>
    <p:extLst>
      <p:ext uri="{BB962C8B-B14F-4D97-AF65-F5344CB8AC3E}">
        <p14:creationId xmlns:p14="http://schemas.microsoft.com/office/powerpoint/2010/main" val="628244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9FFEA3B9-C395-4D50-A4C9-EF703109D997}" type="datetimeFigureOut">
              <a:rPr lang="en-NZ" smtClean="0"/>
              <a:t>8/06/2021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1D9E5ACD-E563-40DB-98E4-3BF19BA64029}" type="slidenum">
              <a:rPr lang="en-NZ" smtClean="0"/>
              <a:t>‹#›</a:t>
            </a:fld>
            <a:endParaRPr lang="en-NZ" dirty="0"/>
          </a:p>
        </p:txBody>
      </p:sp>
    </p:spTree>
    <p:extLst>
      <p:ext uri="{BB962C8B-B14F-4D97-AF65-F5344CB8AC3E}">
        <p14:creationId xmlns:p14="http://schemas.microsoft.com/office/powerpoint/2010/main" val="964309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FEA3B9-C395-4D50-A4C9-EF703109D997}" type="datetimeFigureOut">
              <a:rPr lang="en-NZ" smtClean="0"/>
              <a:t>8/06/2021</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1D9E5ACD-E563-40DB-98E4-3BF19BA64029}" type="slidenum">
              <a:rPr lang="en-NZ" smtClean="0"/>
              <a:t>‹#›</a:t>
            </a:fld>
            <a:endParaRPr lang="en-NZ" dirty="0"/>
          </a:p>
        </p:txBody>
      </p:sp>
    </p:spTree>
    <p:extLst>
      <p:ext uri="{BB962C8B-B14F-4D97-AF65-F5344CB8AC3E}">
        <p14:creationId xmlns:p14="http://schemas.microsoft.com/office/powerpoint/2010/main" val="2798059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9FFEA3B9-C395-4D50-A4C9-EF703109D997}" type="datetimeFigureOut">
              <a:rPr lang="en-NZ" smtClean="0"/>
              <a:t>8/06/2021</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1D9E5ACD-E563-40DB-98E4-3BF19BA64029}" type="slidenum">
              <a:rPr lang="en-NZ" smtClean="0"/>
              <a:t>‹#›</a:t>
            </a:fld>
            <a:endParaRPr lang="en-NZ" dirty="0"/>
          </a:p>
        </p:txBody>
      </p:sp>
    </p:spTree>
    <p:extLst>
      <p:ext uri="{BB962C8B-B14F-4D97-AF65-F5344CB8AC3E}">
        <p14:creationId xmlns:p14="http://schemas.microsoft.com/office/powerpoint/2010/main" val="4126719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9FFEA3B9-C395-4D50-A4C9-EF703109D997}" type="datetimeFigureOut">
              <a:rPr lang="en-NZ" smtClean="0"/>
              <a:t>8/06/2021</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1D9E5ACD-E563-40DB-98E4-3BF19BA64029}" type="slidenum">
              <a:rPr lang="en-NZ" smtClean="0"/>
              <a:t>‹#›</a:t>
            </a:fld>
            <a:endParaRPr lang="en-NZ" dirty="0"/>
          </a:p>
        </p:txBody>
      </p:sp>
    </p:spTree>
    <p:extLst>
      <p:ext uri="{BB962C8B-B14F-4D97-AF65-F5344CB8AC3E}">
        <p14:creationId xmlns:p14="http://schemas.microsoft.com/office/powerpoint/2010/main" val="3063542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9FFEA3B9-C395-4D50-A4C9-EF703109D997}" type="datetimeFigureOut">
              <a:rPr lang="en-NZ" smtClean="0"/>
              <a:t>8/06/2021</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1D9E5ACD-E563-40DB-98E4-3BF19BA64029}" type="slidenum">
              <a:rPr lang="en-NZ" smtClean="0"/>
              <a:t>‹#›</a:t>
            </a:fld>
            <a:endParaRPr lang="en-NZ" dirty="0"/>
          </a:p>
        </p:txBody>
      </p:sp>
    </p:spTree>
    <p:extLst>
      <p:ext uri="{BB962C8B-B14F-4D97-AF65-F5344CB8AC3E}">
        <p14:creationId xmlns:p14="http://schemas.microsoft.com/office/powerpoint/2010/main" val="2816950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FEA3B9-C395-4D50-A4C9-EF703109D997}" type="datetimeFigureOut">
              <a:rPr lang="en-NZ" smtClean="0"/>
              <a:t>8/06/2021</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1D9E5ACD-E563-40DB-98E4-3BF19BA64029}" type="slidenum">
              <a:rPr lang="en-NZ" smtClean="0"/>
              <a:t>‹#›</a:t>
            </a:fld>
            <a:endParaRPr lang="en-NZ" dirty="0"/>
          </a:p>
        </p:txBody>
      </p:sp>
    </p:spTree>
    <p:extLst>
      <p:ext uri="{BB962C8B-B14F-4D97-AF65-F5344CB8AC3E}">
        <p14:creationId xmlns:p14="http://schemas.microsoft.com/office/powerpoint/2010/main" val="1795401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FEA3B9-C395-4D50-A4C9-EF703109D997}" type="datetimeFigureOut">
              <a:rPr lang="en-NZ" smtClean="0"/>
              <a:t>8/06/2021</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1D9E5ACD-E563-40DB-98E4-3BF19BA64029}" type="slidenum">
              <a:rPr lang="en-NZ" smtClean="0"/>
              <a:t>‹#›</a:t>
            </a:fld>
            <a:endParaRPr lang="en-NZ" dirty="0"/>
          </a:p>
        </p:txBody>
      </p:sp>
    </p:spTree>
    <p:extLst>
      <p:ext uri="{BB962C8B-B14F-4D97-AF65-F5344CB8AC3E}">
        <p14:creationId xmlns:p14="http://schemas.microsoft.com/office/powerpoint/2010/main" val="1429499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NZ" dirty="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FEA3B9-C395-4D50-A4C9-EF703109D997}" type="datetimeFigureOut">
              <a:rPr lang="en-NZ" smtClean="0"/>
              <a:t>8/06/2021</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1D9E5ACD-E563-40DB-98E4-3BF19BA64029}" type="slidenum">
              <a:rPr lang="en-NZ" smtClean="0"/>
              <a:t>‹#›</a:t>
            </a:fld>
            <a:endParaRPr lang="en-NZ" dirty="0"/>
          </a:p>
        </p:txBody>
      </p:sp>
    </p:spTree>
    <p:extLst>
      <p:ext uri="{BB962C8B-B14F-4D97-AF65-F5344CB8AC3E}">
        <p14:creationId xmlns:p14="http://schemas.microsoft.com/office/powerpoint/2010/main" val="2489481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FFEA3B9-C395-4D50-A4C9-EF703109D997}" type="datetimeFigureOut">
              <a:rPr lang="en-NZ" smtClean="0"/>
              <a:t>8/06/2021</a:t>
            </a:fld>
            <a:endParaRPr lang="en-NZ"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D9E5ACD-E563-40DB-98E4-3BF19BA64029}" type="slidenum">
              <a:rPr lang="en-NZ" smtClean="0"/>
              <a:t>‹#›</a:t>
            </a:fld>
            <a:endParaRPr lang="en-NZ" dirty="0"/>
          </a:p>
        </p:txBody>
      </p:sp>
    </p:spTree>
    <p:extLst>
      <p:ext uri="{BB962C8B-B14F-4D97-AF65-F5344CB8AC3E}">
        <p14:creationId xmlns:p14="http://schemas.microsoft.com/office/powerpoint/2010/main" val="354115565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3528373" y="-2"/>
            <a:ext cx="5615627" cy="51435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0" name="Title 1"/>
          <p:cNvSpPr txBox="1">
            <a:spLocks/>
          </p:cNvSpPr>
          <p:nvPr/>
        </p:nvSpPr>
        <p:spPr>
          <a:xfrm>
            <a:off x="3763478" y="504111"/>
            <a:ext cx="5111015" cy="1944216"/>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NZ" sz="5400" b="1" dirty="0">
                <a:solidFill>
                  <a:schemeClr val="accent3">
                    <a:lumMod val="60000"/>
                    <a:lumOff val="40000"/>
                  </a:schemeClr>
                </a:solidFill>
              </a:rPr>
              <a:t>Funeral Directors Association of NZ</a:t>
            </a:r>
          </a:p>
        </p:txBody>
      </p:sp>
      <p:sp>
        <p:nvSpPr>
          <p:cNvPr id="21" name="Title 1"/>
          <p:cNvSpPr txBox="1">
            <a:spLocks/>
          </p:cNvSpPr>
          <p:nvPr/>
        </p:nvSpPr>
        <p:spPr>
          <a:xfrm>
            <a:off x="3763477" y="2436887"/>
            <a:ext cx="5111015" cy="1332148"/>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NZ" sz="3200" dirty="0">
                <a:solidFill>
                  <a:schemeClr val="bg1"/>
                </a:solidFill>
              </a:rPr>
              <a:t>Jeff Montgomery </a:t>
            </a:r>
          </a:p>
          <a:p>
            <a:r>
              <a:rPr lang="en-NZ" sz="3200" dirty="0">
                <a:solidFill>
                  <a:schemeClr val="bg1"/>
                </a:solidFill>
              </a:rPr>
              <a:t>Registrar-General and General Manager of Te Ara Manaaki </a:t>
            </a:r>
          </a:p>
        </p:txBody>
      </p:sp>
      <p:pic>
        <p:nvPicPr>
          <p:cNvPr id="22" name="Picture 2" descr="T:\Logos\DIA Logo\DIA Logo - Reversed.png"/>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6721574" y="4307146"/>
            <a:ext cx="1977926" cy="532733"/>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T:\Logos\All of Govt Logo\AOG Logo - Reverse.png"/>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3801577" y="4383745"/>
            <a:ext cx="2122973" cy="354605"/>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wlgprdfile02.dia.govt.nz\shared$\diatemplates\Templates\Images\DIA Purpose (English).jpg"/>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0" y="-2"/>
            <a:ext cx="3528373" cy="5143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081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NZ" sz="4000" b="1" dirty="0">
                <a:solidFill>
                  <a:srgbClr val="1F546B"/>
                </a:solidFill>
              </a:rPr>
              <a:t>Death registration </a:t>
            </a:r>
          </a:p>
        </p:txBody>
      </p:sp>
      <p:pic>
        <p:nvPicPr>
          <p:cNvPr id="4" name="Picture 3" descr="T:\Logos\DIA Logo\DIA Logo - Black (Word Templates).png"/>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092280" y="4480437"/>
            <a:ext cx="1845146" cy="495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Content Placeholder 4">
            <a:extLst>
              <a:ext uri="{FF2B5EF4-FFF2-40B4-BE49-F238E27FC236}">
                <a16:creationId xmlns:a16="http://schemas.microsoft.com/office/drawing/2014/main" id="{8DF07B59-E2FA-46EE-8DA0-2FEBFD48169A}"/>
              </a:ext>
            </a:extLst>
          </p:cNvPr>
          <p:cNvGraphicFramePr>
            <a:graphicFrameLocks noGrp="1"/>
          </p:cNvGraphicFramePr>
          <p:nvPr>
            <p:ph idx="1"/>
            <p:extLst>
              <p:ext uri="{D42A27DB-BD31-4B8C-83A1-F6EECF244321}">
                <p14:modId xmlns:p14="http://schemas.microsoft.com/office/powerpoint/2010/main" val="3187725357"/>
              </p:ext>
            </p:extLst>
          </p:nvPr>
        </p:nvGraphicFramePr>
        <p:xfrm>
          <a:off x="592810" y="1200150"/>
          <a:ext cx="7958380" cy="288365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27769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NZ" sz="4000" b="1" dirty="0">
                <a:solidFill>
                  <a:srgbClr val="1F546B"/>
                </a:solidFill>
              </a:rPr>
              <a:t>Online uptake of death documents  </a:t>
            </a:r>
          </a:p>
        </p:txBody>
      </p:sp>
      <p:pic>
        <p:nvPicPr>
          <p:cNvPr id="4" name="Picture 3" descr="T:\Logos\DIA Logo\DIA Logo - Black (Word Templates).png"/>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092280" y="4480437"/>
            <a:ext cx="1845146" cy="495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hart 5">
            <a:extLst>
              <a:ext uri="{FF2B5EF4-FFF2-40B4-BE49-F238E27FC236}">
                <a16:creationId xmlns:a16="http://schemas.microsoft.com/office/drawing/2014/main" id="{1E24C606-F2C9-40ED-9B08-87877FA9C41C}"/>
              </a:ext>
            </a:extLst>
          </p:cNvPr>
          <p:cNvGraphicFramePr>
            <a:graphicFrameLocks/>
          </p:cNvGraphicFramePr>
          <p:nvPr>
            <p:extLst>
              <p:ext uri="{D42A27DB-BD31-4B8C-83A1-F6EECF244321}">
                <p14:modId xmlns:p14="http://schemas.microsoft.com/office/powerpoint/2010/main" val="108767373"/>
              </p:ext>
            </p:extLst>
          </p:nvPr>
        </p:nvGraphicFramePr>
        <p:xfrm>
          <a:off x="557939" y="1034310"/>
          <a:ext cx="7873139" cy="33284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9241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NZ" sz="4000" b="1" dirty="0">
                <a:solidFill>
                  <a:srgbClr val="1F546B"/>
                </a:solidFill>
              </a:rPr>
              <a:t>Online volume of death documents  </a:t>
            </a:r>
          </a:p>
        </p:txBody>
      </p:sp>
      <p:pic>
        <p:nvPicPr>
          <p:cNvPr id="4" name="Picture 3" descr="T:\Logos\DIA Logo\DIA Logo - Black (Word Templates).png"/>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092280" y="4480437"/>
            <a:ext cx="1845146" cy="495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Content Placeholder 4">
            <a:extLst>
              <a:ext uri="{FF2B5EF4-FFF2-40B4-BE49-F238E27FC236}">
                <a16:creationId xmlns:a16="http://schemas.microsoft.com/office/drawing/2014/main" id="{7AB0EC1F-64CB-4A19-B08D-6C685376EFE4}"/>
              </a:ext>
            </a:extLst>
          </p:cNvPr>
          <p:cNvGraphicFramePr>
            <a:graphicFrameLocks noGrp="1"/>
          </p:cNvGraphicFramePr>
          <p:nvPr>
            <p:ph idx="1"/>
            <p:extLst>
              <p:ext uri="{D42A27DB-BD31-4B8C-83A1-F6EECF244321}">
                <p14:modId xmlns:p14="http://schemas.microsoft.com/office/powerpoint/2010/main" val="2347651247"/>
              </p:ext>
            </p:extLst>
          </p:nvPr>
        </p:nvGraphicFramePr>
        <p:xfrm>
          <a:off x="457200" y="1009650"/>
          <a:ext cx="8229600" cy="33940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5745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A379B-BCA3-4B32-ADC1-DF1EAE07C207}"/>
              </a:ext>
            </a:extLst>
          </p:cNvPr>
          <p:cNvSpPr>
            <a:spLocks noGrp="1"/>
          </p:cNvSpPr>
          <p:nvPr>
            <p:ph type="title"/>
          </p:nvPr>
        </p:nvSpPr>
        <p:spPr/>
        <p:txBody>
          <a:bodyPr>
            <a:normAutofit/>
          </a:bodyPr>
          <a:lstStyle/>
          <a:p>
            <a:r>
              <a:rPr lang="en-NZ" sz="3600" b="1" dirty="0">
                <a:solidFill>
                  <a:srgbClr val="1F546B"/>
                </a:solidFill>
              </a:rPr>
              <a:t>Te Ara Manaaki – current state </a:t>
            </a:r>
            <a:endParaRPr lang="en-NZ" sz="3600" dirty="0"/>
          </a:p>
        </p:txBody>
      </p:sp>
      <p:pic>
        <p:nvPicPr>
          <p:cNvPr id="4" name="Content Placeholder 3">
            <a:extLst>
              <a:ext uri="{FF2B5EF4-FFF2-40B4-BE49-F238E27FC236}">
                <a16:creationId xmlns:a16="http://schemas.microsoft.com/office/drawing/2014/main" id="{9E63683E-CDA0-4A69-A5E0-D48110DB390E}"/>
              </a:ext>
            </a:extLst>
          </p:cNvPr>
          <p:cNvPicPr>
            <a:picLocks noGrp="1" noChangeAspect="1"/>
          </p:cNvPicPr>
          <p:nvPr>
            <p:ph idx="1"/>
          </p:nvPr>
        </p:nvPicPr>
        <p:blipFill>
          <a:blip r:embed="rId3"/>
          <a:stretch>
            <a:fillRect/>
          </a:stretch>
        </p:blipFill>
        <p:spPr>
          <a:xfrm>
            <a:off x="1391301" y="1063625"/>
            <a:ext cx="2583882" cy="3557033"/>
          </a:xfrm>
          <a:prstGeom prst="rect">
            <a:avLst/>
          </a:prstGeom>
        </p:spPr>
      </p:pic>
      <p:pic>
        <p:nvPicPr>
          <p:cNvPr id="5" name="Picture 4">
            <a:extLst>
              <a:ext uri="{FF2B5EF4-FFF2-40B4-BE49-F238E27FC236}">
                <a16:creationId xmlns:a16="http://schemas.microsoft.com/office/drawing/2014/main" id="{E0D3FD7D-1B8A-433B-B504-C9765EE87231}"/>
              </a:ext>
            </a:extLst>
          </p:cNvPr>
          <p:cNvPicPr>
            <a:picLocks noChangeAspect="1"/>
          </p:cNvPicPr>
          <p:nvPr/>
        </p:nvPicPr>
        <p:blipFill>
          <a:blip r:embed="rId4"/>
          <a:stretch>
            <a:fillRect/>
          </a:stretch>
        </p:blipFill>
        <p:spPr>
          <a:xfrm>
            <a:off x="4572000" y="1063625"/>
            <a:ext cx="2583882" cy="3638873"/>
          </a:xfrm>
          <a:prstGeom prst="rect">
            <a:avLst/>
          </a:prstGeom>
        </p:spPr>
      </p:pic>
      <p:pic>
        <p:nvPicPr>
          <p:cNvPr id="6" name="Picture 3" descr="T:\Logos\DIA Logo\DIA Logo - Black (Word Templates).png">
            <a:extLst>
              <a:ext uri="{FF2B5EF4-FFF2-40B4-BE49-F238E27FC236}">
                <a16:creationId xmlns:a16="http://schemas.microsoft.com/office/drawing/2014/main" id="{49A474FA-55EE-4485-A752-3DC00813B323}"/>
              </a:ext>
            </a:extLst>
          </p:cNvPr>
          <p:cNvPicPr>
            <a:picLocks noChangeAspect="1" noChangeArrowheads="1"/>
          </p:cNvPicPr>
          <p:nvPr/>
        </p:nvPicPr>
        <p:blipFill>
          <a:blip r:embed="rId5" cstate="screen">
            <a:extLst>
              <a:ext uri="{28A0092B-C50C-407E-A947-70E740481C1C}">
                <a14:useLocalDpi xmlns:a14="http://schemas.microsoft.com/office/drawing/2010/main" val="0"/>
              </a:ext>
            </a:extLst>
          </a:blip>
          <a:srcRect/>
          <a:stretch>
            <a:fillRect/>
          </a:stretch>
        </p:blipFill>
        <p:spPr bwMode="auto">
          <a:xfrm>
            <a:off x="7752699" y="4669241"/>
            <a:ext cx="1096015" cy="294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6588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NZ" sz="4000" b="1" dirty="0">
                <a:solidFill>
                  <a:srgbClr val="1F546B"/>
                </a:solidFill>
              </a:rPr>
              <a:t>Te Ara Manaaki </a:t>
            </a:r>
          </a:p>
        </p:txBody>
      </p:sp>
      <p:pic>
        <p:nvPicPr>
          <p:cNvPr id="6" name="Picture 3" descr="T:\Logos\DIA Logo\DIA Logo - Black (Word Templates).png"/>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092280" y="4429637"/>
            <a:ext cx="1845146" cy="495375"/>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CDFAFCE0-FFAB-41B2-AED0-9F1EF6ACE0B9}"/>
              </a:ext>
            </a:extLst>
          </p:cNvPr>
          <p:cNvSpPr>
            <a:spLocks noGrp="1"/>
          </p:cNvSpPr>
          <p:nvPr>
            <p:ph idx="1"/>
          </p:nvPr>
        </p:nvSpPr>
        <p:spPr>
          <a:xfrm>
            <a:off x="457200" y="1200150"/>
            <a:ext cx="7629525" cy="3669030"/>
          </a:xfrm>
        </p:spPr>
        <p:txBody>
          <a:bodyPr>
            <a:normAutofit fontScale="85000" lnSpcReduction="10000"/>
          </a:bodyPr>
          <a:lstStyle/>
          <a:p>
            <a:pPr>
              <a:lnSpc>
                <a:spcPct val="120000"/>
              </a:lnSpc>
              <a:spcAft>
                <a:spcPts val="1200"/>
              </a:spcAft>
            </a:pPr>
            <a:r>
              <a:rPr lang="en-NZ" dirty="0"/>
              <a:t>Re-imagining our life event and identity services around the needs of our customers and their whānau</a:t>
            </a:r>
          </a:p>
          <a:p>
            <a:pPr>
              <a:lnSpc>
                <a:spcPct val="120000"/>
              </a:lnSpc>
              <a:spcAft>
                <a:spcPts val="1200"/>
              </a:spcAft>
            </a:pPr>
            <a:r>
              <a:rPr lang="en-NZ" dirty="0"/>
              <a:t>New Zealanders increasingly expect to interact and complete transactions with Government as simply as they would when banking, booking flights or communicating through social media </a:t>
            </a:r>
          </a:p>
          <a:p>
            <a:pPr>
              <a:lnSpc>
                <a:spcPct val="120000"/>
              </a:lnSpc>
              <a:spcAft>
                <a:spcPts val="1200"/>
              </a:spcAft>
            </a:pPr>
            <a:endParaRPr lang="en-NZ" dirty="0"/>
          </a:p>
        </p:txBody>
      </p:sp>
    </p:spTree>
    <p:extLst>
      <p:ext uri="{BB962C8B-B14F-4D97-AF65-F5344CB8AC3E}">
        <p14:creationId xmlns:p14="http://schemas.microsoft.com/office/powerpoint/2010/main" val="4051336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NZ" sz="4000" b="1" dirty="0">
                <a:solidFill>
                  <a:srgbClr val="1F546B"/>
                </a:solidFill>
              </a:rPr>
              <a:t>Phase 2 – 2021-25</a:t>
            </a:r>
          </a:p>
        </p:txBody>
      </p:sp>
      <p:pic>
        <p:nvPicPr>
          <p:cNvPr id="6" name="Picture 3" descr="T:\Logos\DIA Logo\DIA Logo - Black (Word Templates).png"/>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092280" y="4429637"/>
            <a:ext cx="1845146" cy="495375"/>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CDFAFCE0-FFAB-41B2-AED0-9F1EF6ACE0B9}"/>
              </a:ext>
            </a:extLst>
          </p:cNvPr>
          <p:cNvSpPr>
            <a:spLocks noGrp="1"/>
          </p:cNvSpPr>
          <p:nvPr>
            <p:ph idx="1"/>
          </p:nvPr>
        </p:nvSpPr>
        <p:spPr/>
        <p:txBody>
          <a:bodyPr>
            <a:normAutofit/>
          </a:bodyPr>
          <a:lstStyle/>
          <a:p>
            <a:pPr>
              <a:lnSpc>
                <a:spcPct val="150000"/>
              </a:lnSpc>
            </a:pPr>
            <a:r>
              <a:rPr lang="en-NZ" sz="2400" dirty="0"/>
              <a:t>Second phase has begun and will </a:t>
            </a:r>
            <a:r>
              <a:rPr lang="en-NZ" sz="2400"/>
              <a:t>continue for five </a:t>
            </a:r>
            <a:r>
              <a:rPr lang="en-NZ" sz="2400" dirty="0"/>
              <a:t>years </a:t>
            </a:r>
          </a:p>
          <a:p>
            <a:pPr>
              <a:lnSpc>
                <a:spcPct val="150000"/>
              </a:lnSpc>
            </a:pPr>
            <a:r>
              <a:rPr lang="en-NZ" sz="2400" dirty="0"/>
              <a:t>Phase 2 has four streams: </a:t>
            </a:r>
          </a:p>
          <a:p>
            <a:pPr lvl="1">
              <a:lnSpc>
                <a:spcPct val="150000"/>
              </a:lnSpc>
            </a:pPr>
            <a:r>
              <a:rPr lang="en-NZ" sz="2000" dirty="0"/>
              <a:t>Civil Registration (BDM)</a:t>
            </a:r>
          </a:p>
          <a:p>
            <a:pPr lvl="1">
              <a:lnSpc>
                <a:spcPct val="150000"/>
              </a:lnSpc>
            </a:pPr>
            <a:r>
              <a:rPr lang="en-NZ" sz="2000" dirty="0"/>
              <a:t>Becoming a New Zealander (Citizenship)</a:t>
            </a:r>
          </a:p>
          <a:p>
            <a:pPr lvl="1">
              <a:lnSpc>
                <a:spcPct val="150000"/>
              </a:lnSpc>
            </a:pPr>
            <a:r>
              <a:rPr lang="en-NZ" sz="2000" dirty="0"/>
              <a:t>Travel Documents (Passports)</a:t>
            </a:r>
          </a:p>
          <a:p>
            <a:pPr lvl="1">
              <a:lnSpc>
                <a:spcPct val="150000"/>
              </a:lnSpc>
            </a:pPr>
            <a:r>
              <a:rPr lang="en-NZ" sz="2000" dirty="0"/>
              <a:t>Digital Identity &amp; Interactions</a:t>
            </a:r>
          </a:p>
          <a:p>
            <a:endParaRPr lang="en-NZ" sz="2400" dirty="0"/>
          </a:p>
        </p:txBody>
      </p:sp>
    </p:spTree>
    <p:extLst>
      <p:ext uri="{BB962C8B-B14F-4D97-AF65-F5344CB8AC3E}">
        <p14:creationId xmlns:p14="http://schemas.microsoft.com/office/powerpoint/2010/main" val="2675259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NZ" sz="4000" b="1" dirty="0">
                <a:solidFill>
                  <a:srgbClr val="1F546B"/>
                </a:solidFill>
              </a:rPr>
              <a:t>What’s next?</a:t>
            </a:r>
          </a:p>
        </p:txBody>
      </p:sp>
      <p:pic>
        <p:nvPicPr>
          <p:cNvPr id="6" name="Picture 3" descr="T:\Logos\DIA Logo\DIA Logo - Black (Word Templates).png"/>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7092280" y="4429637"/>
            <a:ext cx="1845146" cy="495375"/>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CDFAFCE0-FFAB-41B2-AED0-9F1EF6ACE0B9}"/>
              </a:ext>
            </a:extLst>
          </p:cNvPr>
          <p:cNvSpPr>
            <a:spLocks noGrp="1"/>
          </p:cNvSpPr>
          <p:nvPr>
            <p:ph idx="1"/>
          </p:nvPr>
        </p:nvSpPr>
        <p:spPr>
          <a:xfrm>
            <a:off x="3721100" y="1282700"/>
            <a:ext cx="4965700" cy="3311525"/>
          </a:xfrm>
        </p:spPr>
        <p:txBody>
          <a:bodyPr>
            <a:noAutofit/>
          </a:bodyPr>
          <a:lstStyle/>
          <a:p>
            <a:r>
              <a:rPr lang="en-NZ" sz="2000" dirty="0"/>
              <a:t>Death AISA consultation and Iwi engagement</a:t>
            </a:r>
          </a:p>
          <a:p>
            <a:r>
              <a:rPr lang="en-NZ" sz="2000" dirty="0"/>
              <a:t>Engagement about the future of death registration (and BDM as a whole)</a:t>
            </a:r>
          </a:p>
          <a:p>
            <a:r>
              <a:rPr lang="en-NZ" sz="2000" dirty="0"/>
              <a:t>What does Te Ara Manaaki’s mahi mean for funeral directors? An opportunity for blue sky thinking  </a:t>
            </a:r>
          </a:p>
          <a:p>
            <a:r>
              <a:rPr lang="en-NZ" sz="2000" dirty="0"/>
              <a:t>Starting the conversation at FDANZ Conference, in </a:t>
            </a:r>
            <a:r>
              <a:rPr lang="en-NZ" sz="2000" i="1" dirty="0" err="1"/>
              <a:t>FuneralCare</a:t>
            </a:r>
            <a:r>
              <a:rPr lang="en-NZ" sz="2000" i="1" dirty="0"/>
              <a:t> </a:t>
            </a:r>
            <a:r>
              <a:rPr lang="en-NZ" sz="2000" dirty="0"/>
              <a:t>and maybe in peer support groups</a:t>
            </a:r>
          </a:p>
        </p:txBody>
      </p:sp>
      <p:pic>
        <p:nvPicPr>
          <p:cNvPr id="5" name="Picture 2" descr="\\wlgprdfile02.dia.govt.nz\shared$\diatemplates\Templates\Images\New Zealand.png">
            <a:extLst>
              <a:ext uri="{FF2B5EF4-FFF2-40B4-BE49-F238E27FC236}">
                <a16:creationId xmlns:a16="http://schemas.microsoft.com/office/drawing/2014/main" id="{3570ACE2-E71D-421A-9A3E-A3421A5D5B5C}"/>
              </a:ext>
            </a:extLst>
          </p:cNvPr>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645583" y="1130300"/>
            <a:ext cx="2146393" cy="3171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978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512" y="0"/>
            <a:ext cx="9180512" cy="5242892"/>
          </a:xfrm>
          <a:prstGeom prst="rect">
            <a:avLst/>
          </a:prstGeom>
          <a:solidFill>
            <a:srgbClr val="FBE384"/>
          </a:solidFill>
        </p:spPr>
        <p:txBody>
          <a:bodyPr wrap="square" rtlCol="0">
            <a:spAutoFit/>
          </a:bodyPr>
          <a:lstStyle/>
          <a:p>
            <a:endParaRPr lang="en-NZ" dirty="0"/>
          </a:p>
        </p:txBody>
      </p:sp>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83612" y="940526"/>
            <a:ext cx="7823196" cy="3584511"/>
          </a:xfrm>
          <a:prstGeom prst="rect">
            <a:avLst/>
          </a:prstGeom>
        </p:spPr>
      </p:pic>
      <p:sp>
        <p:nvSpPr>
          <p:cNvPr id="6" name="TextBox 5"/>
          <p:cNvSpPr txBox="1"/>
          <p:nvPr/>
        </p:nvSpPr>
        <p:spPr>
          <a:xfrm>
            <a:off x="1114536" y="1403522"/>
            <a:ext cx="6914927" cy="3662541"/>
          </a:xfrm>
          <a:prstGeom prst="rect">
            <a:avLst/>
          </a:prstGeom>
          <a:noFill/>
        </p:spPr>
        <p:txBody>
          <a:bodyPr wrap="square" rtlCol="0">
            <a:spAutoFit/>
          </a:bodyPr>
          <a:lstStyle/>
          <a:p>
            <a:pPr algn="ctr"/>
            <a:r>
              <a:rPr lang="en-NZ" sz="3200" dirty="0">
                <a:latin typeface="Agency FB" panose="020B0503020202020204" pitchFamily="34" charset="0"/>
              </a:rPr>
              <a:t>“</a:t>
            </a:r>
            <a:r>
              <a:rPr lang="en-NZ" sz="3200" b="1" dirty="0">
                <a:latin typeface="Agency FB" panose="020B0503020202020204" pitchFamily="34" charset="0"/>
              </a:rPr>
              <a:t>Kei a </a:t>
            </a:r>
            <a:r>
              <a:rPr lang="en-NZ" sz="3200" b="1" dirty="0" err="1">
                <a:latin typeface="Agency FB" panose="020B0503020202020204" pitchFamily="34" charset="0"/>
              </a:rPr>
              <a:t>tāua</a:t>
            </a:r>
            <a:r>
              <a:rPr lang="en-NZ" sz="3200" b="1" dirty="0">
                <a:latin typeface="Agency FB" panose="020B0503020202020204" pitchFamily="34" charset="0"/>
              </a:rPr>
              <a:t> mana to mauri</a:t>
            </a:r>
            <a:br>
              <a:rPr lang="en-NZ" sz="3200" dirty="0">
                <a:latin typeface="Agency FB" panose="020B0503020202020204" pitchFamily="34" charset="0"/>
              </a:rPr>
            </a:br>
            <a:r>
              <a:rPr lang="en-NZ" sz="3200" b="1" dirty="0">
                <a:latin typeface="Agency FB" panose="020B0503020202020204" pitchFamily="34" charset="0"/>
              </a:rPr>
              <a:t>Kei a </a:t>
            </a:r>
            <a:r>
              <a:rPr lang="en-NZ" sz="3200" b="1" dirty="0" err="1">
                <a:latin typeface="Agency FB" panose="020B0503020202020204" pitchFamily="34" charset="0"/>
              </a:rPr>
              <a:t>tāua</a:t>
            </a:r>
            <a:r>
              <a:rPr lang="en-NZ" sz="3200" b="1" dirty="0">
                <a:latin typeface="Agency FB" panose="020B0503020202020204" pitchFamily="34" charset="0"/>
              </a:rPr>
              <a:t> mauri </a:t>
            </a:r>
            <a:r>
              <a:rPr lang="en-NZ" sz="3200" b="1" dirty="0" err="1">
                <a:latin typeface="Agency FB" panose="020B0503020202020204" pitchFamily="34" charset="0"/>
              </a:rPr>
              <a:t>te</a:t>
            </a:r>
            <a:r>
              <a:rPr lang="en-NZ" sz="3200" b="1" dirty="0">
                <a:latin typeface="Agency FB" panose="020B0503020202020204" pitchFamily="34" charset="0"/>
              </a:rPr>
              <a:t> mana”</a:t>
            </a:r>
          </a:p>
          <a:p>
            <a:pPr algn="ctr"/>
            <a:endParaRPr lang="en-NZ" sz="3200" dirty="0">
              <a:latin typeface="Agency FB" panose="020B0503020202020204" pitchFamily="34" charset="0"/>
            </a:endParaRPr>
          </a:p>
          <a:p>
            <a:pPr algn="ctr"/>
            <a:r>
              <a:rPr lang="en-NZ" sz="3200" b="1" dirty="0">
                <a:latin typeface="Agency FB" panose="020B0503020202020204" pitchFamily="34" charset="0"/>
              </a:rPr>
              <a:t>“Our interactions and purpose brings life</a:t>
            </a:r>
            <a:br>
              <a:rPr lang="en-NZ" sz="3200" dirty="0">
                <a:latin typeface="Agency FB" panose="020B0503020202020204" pitchFamily="34" charset="0"/>
              </a:rPr>
            </a:br>
            <a:r>
              <a:rPr lang="en-NZ" sz="3200" b="1" dirty="0">
                <a:latin typeface="Agency FB" panose="020B0503020202020204" pitchFamily="34" charset="0"/>
              </a:rPr>
              <a:t>Our exchange of life brings purpose”</a:t>
            </a:r>
            <a:endParaRPr lang="en-NZ" sz="3200" dirty="0">
              <a:latin typeface="Agency FB" panose="020B0503020202020204" pitchFamily="34" charset="0"/>
            </a:endParaRPr>
          </a:p>
          <a:p>
            <a:pPr algn="ctr"/>
            <a:endParaRPr lang="en-NZ" sz="7200" dirty="0">
              <a:latin typeface="Rockwell Condensed" pitchFamily="18" charset="0"/>
            </a:endParaRPr>
          </a:p>
        </p:txBody>
      </p:sp>
    </p:spTree>
    <p:extLst>
      <p:ext uri="{BB962C8B-B14F-4D97-AF65-F5344CB8AC3E}">
        <p14:creationId xmlns:p14="http://schemas.microsoft.com/office/powerpoint/2010/main" val="1238750365"/>
      </p:ext>
    </p:extLst>
  </p:cSld>
  <p:clrMapOvr>
    <a:masterClrMapping/>
  </p:clrMapOvr>
</p:sld>
</file>

<file path=ppt/theme/theme1.xml><?xml version="1.0" encoding="utf-8"?>
<a:theme xmlns:a="http://schemas.openxmlformats.org/drawingml/2006/main" name="DIA-PowerPoint-Exter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47144EA1E2B664293851447DEA8B432" ma:contentTypeVersion="13" ma:contentTypeDescription="Create a new document." ma:contentTypeScope="" ma:versionID="637489ceb1a3f78cc6da10cf376f8471">
  <xsd:schema xmlns:xsd="http://www.w3.org/2001/XMLSchema" xmlns:xs="http://www.w3.org/2001/XMLSchema" xmlns:p="http://schemas.microsoft.com/office/2006/metadata/properties" xmlns:ns2="9ba46a89-b335-4252-a468-8b817189bfd9" xmlns:ns3="a1d1a24d-2a87-4755-a6b5-d4cde7a06dde" targetNamespace="http://schemas.microsoft.com/office/2006/metadata/properties" ma:root="true" ma:fieldsID="393536981aeb3deea692c9c89d9d3686" ns2:_="" ns3:_="">
    <xsd:import namespace="9ba46a89-b335-4252-a468-8b817189bfd9"/>
    <xsd:import namespace="a1d1a24d-2a87-4755-a6b5-d4cde7a06dd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a46a89-b335-4252-a468-8b817189bf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1d1a24d-2a87-4755-a6b5-d4cde7a06dde"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4DCC974-1AA4-4A04-97D5-182BB5E1474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555e247f-9e7a-40ca-99ce-2fe17982918f"/>
    <ds:schemaRef ds:uri="01be4277-2979-4a68-876d-b92b25fceece"/>
    <ds:schemaRef ds:uri="http://www.w3.org/XML/1998/namespace"/>
    <ds:schemaRef ds:uri="http://purl.org/dc/dcmitype/"/>
  </ds:schemaRefs>
</ds:datastoreItem>
</file>

<file path=customXml/itemProps2.xml><?xml version="1.0" encoding="utf-8"?>
<ds:datastoreItem xmlns:ds="http://schemas.openxmlformats.org/officeDocument/2006/customXml" ds:itemID="{A5126F9D-AA55-4862-9535-A4D59A0658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a46a89-b335-4252-a468-8b817189bfd9"/>
    <ds:schemaRef ds:uri="a1d1a24d-2a87-4755-a6b5-d4cde7a06d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35DDB1D-3FE7-4FB0-9A3D-CBACEEA713C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DIA-PowerPoint-External</Template>
  <TotalTime>47</TotalTime>
  <Words>766</Words>
  <Application>Microsoft Office PowerPoint</Application>
  <PresentationFormat>On-screen Show (16:9)</PresentationFormat>
  <Paragraphs>62</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Agency FB</vt:lpstr>
      <vt:lpstr>Arial</vt:lpstr>
      <vt:lpstr>Calibri</vt:lpstr>
      <vt:lpstr>Courier New</vt:lpstr>
      <vt:lpstr>Rockwell Condensed</vt:lpstr>
      <vt:lpstr>DIA-PowerPoint-External</vt:lpstr>
      <vt:lpstr>PowerPoint Presentation</vt:lpstr>
      <vt:lpstr>Death registration </vt:lpstr>
      <vt:lpstr>Online uptake of death documents  </vt:lpstr>
      <vt:lpstr>Online volume of death documents  </vt:lpstr>
      <vt:lpstr>Te Ara Manaaki – current state </vt:lpstr>
      <vt:lpstr>Te Ara Manaaki </vt:lpstr>
      <vt:lpstr>Phase 2 – 2021-25</vt:lpstr>
      <vt:lpstr>What’s next?</vt:lpstr>
      <vt:lpstr>PowerPoint Presentation</vt:lpstr>
    </vt:vector>
  </TitlesOfParts>
  <Company>Department of Internal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FDANZ PowerPoint Presentation</dc:title>
  <dc:creator>Adam Manterys</dc:creator>
  <cp:lastModifiedBy>Linda Hartstonge</cp:lastModifiedBy>
  <cp:revision>4</cp:revision>
  <cp:lastPrinted>2018-05-28T21:39:10Z</cp:lastPrinted>
  <dcterms:created xsi:type="dcterms:W3CDTF">2018-11-29T21:28:37Z</dcterms:created>
  <dcterms:modified xsi:type="dcterms:W3CDTF">2021-06-07T21:57:05Z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0x010100C47144EA1E2B664293851447DEA8B432</vt:lpwstr>
  </property>
  <property fmtid="{D5CDD505-2E9C-101B-9397-08002B2CF9AE}" pid="3" name="TaxCatchAll">
    <vt:lpwstr>4;#UNCLASSIFIED|875d92a8-67e2-4a32-9472-8fe99549e1eb;#3;#Correspondence|dcd6b05f-dc80-4336-b228-09aebf3d212c;#323;#＂GCIO, Digital story, Presentations 2017＂</vt:lpwstr>
  </property>
  <property fmtid="{D5CDD505-2E9C-101B-9397-08002B2CF9AE}" pid="4" name="af512b3f0b7e4f0ab4dd0734b49f16fa">
    <vt:lpwstr>Correspondence|dcd6b05f-dc80-4336-b228-09aebf3d212c</vt:lpwstr>
  </property>
  <property fmtid="{D5CDD505-2E9C-101B-9397-08002B2CF9AE}" pid="5" name="_dlc_DocIdItemGuid">
    <vt:lpwstr>68b0c308-de17-4f58-87f5-b0c567e3984d</vt:lpwstr>
  </property>
  <property fmtid="{D5CDD505-2E9C-101B-9397-08002B2CF9AE}" pid="6" name="TaxKeyword">
    <vt:lpwstr/>
  </property>
  <property fmtid="{D5CDD505-2E9C-101B-9397-08002B2CF9AE}" pid="7" name="Order">
    <vt:r8>1300</vt:r8>
  </property>
  <property fmtid="{D5CDD505-2E9C-101B-9397-08002B2CF9AE}" pid="8" name="DIASecurityClassification">
    <vt:lpwstr>2;#UNCLASSIFIED|875d92a8-67e2-4a32-9472-8fe99549e1eb</vt:lpwstr>
  </property>
  <property fmtid="{D5CDD505-2E9C-101B-9397-08002B2CF9AE}" pid="9" name="DIAEmailContentType">
    <vt:lpwstr>1;#Correspondence|dcd6b05f-dc80-4336-b228-09aebf3d212c</vt:lpwstr>
  </property>
  <property fmtid="{D5CDD505-2E9C-101B-9397-08002B2CF9AE}" pid="10" name="C3Topic">
    <vt:lpwstr/>
  </property>
  <property fmtid="{D5CDD505-2E9C-101B-9397-08002B2CF9AE}" pid="11" name="TaxKeywordTaxHTField">
    <vt:lpwstr>＂GCIO, Digital story, Presentations 2017＂|441da068-10ca-4050-a31c-e058d43eaced</vt:lpwstr>
  </property>
  <property fmtid="{D5CDD505-2E9C-101B-9397-08002B2CF9AE}" pid="12" name="C3TopicNote">
    <vt:lpwstr/>
  </property>
  <property fmtid="{D5CDD505-2E9C-101B-9397-08002B2CF9AE}" pid="13" name="n45d525636ca47be81cb717f39a0bf87">
    <vt:lpwstr/>
  </property>
  <property fmtid="{D5CDD505-2E9C-101B-9397-08002B2CF9AE}" pid="14" name="DIAPublicationType">
    <vt:lpwstr/>
  </property>
  <property fmtid="{D5CDD505-2E9C-101B-9397-08002B2CF9AE}" pid="15" name="c80c1e858f3d46328255e601481a0b4a">
    <vt:lpwstr/>
  </property>
  <property fmtid="{D5CDD505-2E9C-101B-9397-08002B2CF9AE}" pid="16" name="DIAMediaDocumentType">
    <vt:lpwstr/>
  </property>
  <property fmtid="{D5CDD505-2E9C-101B-9397-08002B2CF9AE}" pid="17" name="i38165cdf0404a05a201bf000bfc7516">
    <vt:lpwstr>Correspondence|dcd6b05f-dc80-4336-b228-09aebf3d212c</vt:lpwstr>
  </property>
  <property fmtid="{D5CDD505-2E9C-101B-9397-08002B2CF9AE}" pid="18" name="jed3c09bad8544cca23a599cbb7c5f0b">
    <vt:lpwstr>Correspondence|dcd6b05f-dc80-4336-b228-09aebf3d212c</vt:lpwstr>
  </property>
  <property fmtid="{D5CDD505-2E9C-101B-9397-08002B2CF9AE}" pid="19" name="DIAAdministrationDocumentType">
    <vt:lpwstr/>
  </property>
  <property fmtid="{D5CDD505-2E9C-101B-9397-08002B2CF9AE}" pid="20" name="i3770486c9954e4cb6e50d3700141f66">
    <vt:lpwstr/>
  </property>
  <property fmtid="{D5CDD505-2E9C-101B-9397-08002B2CF9AE}" pid="21" name="p18d15619f9749bd8c11849baf9950c1">
    <vt:lpwstr/>
  </property>
  <property fmtid="{D5CDD505-2E9C-101B-9397-08002B2CF9AE}" pid="22" name="DIAMeetingDocumentType">
    <vt:lpwstr/>
  </property>
  <property fmtid="{D5CDD505-2E9C-101B-9397-08002B2CF9AE}" pid="23" name="DIAPlanningDocumentType">
    <vt:lpwstr/>
  </property>
</Properties>
</file>